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35"/>
  </p:notesMasterIdLst>
  <p:sldIdLst>
    <p:sldId id="256" r:id="rId3"/>
    <p:sldId id="282" r:id="rId4"/>
    <p:sldId id="287" r:id="rId5"/>
    <p:sldId id="283" r:id="rId6"/>
    <p:sldId id="289" r:id="rId7"/>
    <p:sldId id="288" r:id="rId8"/>
    <p:sldId id="284" r:id="rId9"/>
    <p:sldId id="290" r:id="rId10"/>
    <p:sldId id="269" r:id="rId11"/>
    <p:sldId id="285" r:id="rId12"/>
    <p:sldId id="286" r:id="rId13"/>
    <p:sldId id="291" r:id="rId14"/>
    <p:sldId id="257" r:id="rId15"/>
    <p:sldId id="259" r:id="rId16"/>
    <p:sldId id="260" r:id="rId17"/>
    <p:sldId id="261" r:id="rId18"/>
    <p:sldId id="263" r:id="rId19"/>
    <p:sldId id="266" r:id="rId20"/>
    <p:sldId id="267" r:id="rId21"/>
    <p:sldId id="262" r:id="rId22"/>
    <p:sldId id="281" r:id="rId23"/>
    <p:sldId id="270" r:id="rId24"/>
    <p:sldId id="271" r:id="rId25"/>
    <p:sldId id="272" r:id="rId26"/>
    <p:sldId id="278" r:id="rId27"/>
    <p:sldId id="279" r:id="rId28"/>
    <p:sldId id="265" r:id="rId29"/>
    <p:sldId id="280" r:id="rId30"/>
    <p:sldId id="274" r:id="rId31"/>
    <p:sldId id="275" r:id="rId32"/>
    <p:sldId id="276" r:id="rId33"/>
    <p:sldId id="277" r:id="rId34"/>
  </p:sldIdLst>
  <p:sldSz cx="9144000" cy="5143500" type="screen16x9"/>
  <p:notesSz cx="6858000" cy="9144000"/>
  <p:embeddedFontLst>
    <p:embeddedFont>
      <p:font typeface="微軟正黑體" panose="020B0604030504040204" pitchFamily="34" charset="-120"/>
      <p:regular r:id="rId36"/>
      <p:bold r:id="rId37"/>
    </p:embeddedFont>
    <p:embeddedFont>
      <p:font typeface="Menlo" panose="02020500000000000000"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Verdana" panose="020B0604030504040204" pitchFamily="3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Open Sans" panose="02020500000000000000" charset="-120"/>
      <p:regular r:id="rId54"/>
      <p:bold r:id="rId55"/>
      <p:italic r:id="rId56"/>
      <p:boldItalic r:id="rId57"/>
    </p:embeddedFont>
    <p:embeddedFont>
      <p:font typeface="Helvetica Neue" panose="02020500000000000000" charset="0"/>
      <p:regular r:id="rId58"/>
      <p:bold r:id="rId59"/>
      <p:italic r:id="rId60"/>
      <p:boldItalic r:id="rId61"/>
    </p:embeddedFont>
    <p:embeddedFont>
      <p:font typeface="Corbel" panose="020B0503020204020204" pitchFamily="34" charset="0"/>
      <p:regular r:id="rId62"/>
      <p:bold r:id="rId63"/>
      <p:italic r:id="rId64"/>
      <p:boldItalic r:id="rId65"/>
    </p:embeddedFont>
    <p:embeddedFont>
      <p:font typeface="Helvetica Neue Light" panose="02020500000000000000"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9" autoAdjust="0"/>
    <p:restoredTop sz="75077" autoAdjust="0"/>
  </p:normalViewPr>
  <p:slideViewPr>
    <p:cSldViewPr snapToGrid="0">
      <p:cViewPr varScale="1">
        <p:scale>
          <a:sx n="82" d="100"/>
          <a:sy n="82" d="100"/>
        </p:scale>
        <p:origin x="331" y="5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font" Target="fonts/font28.fntdata"/><Relationship Id="rId68"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font" Target="fonts/font16.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kaggle.com/c/aia-st3-forest-type-prediction-dl/dat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tread01.com/content/1542089826.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42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4102512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51" name="Google Shape;3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1929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405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2959265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9363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0389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extLst>
      <p:ext uri="{BB962C8B-B14F-4D97-AF65-F5344CB8AC3E}">
        <p14:creationId xmlns:p14="http://schemas.microsoft.com/office/powerpoint/2010/main" val="1643054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5600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altLang="zh-TW" sz="1100" b="0" i="0" u="none" strike="noStrike" cap="none" dirty="0" smtClean="0">
                <a:solidFill>
                  <a:srgbClr val="000000"/>
                </a:solidFill>
                <a:effectLst/>
                <a:latin typeface="Arial"/>
                <a:ea typeface="Arial"/>
                <a:cs typeface="Arial"/>
                <a:sym typeface="Arial"/>
              </a:rPr>
              <a:t>1. </a:t>
            </a:r>
            <a:r>
              <a:rPr lang="en-US" altLang="zh-TW" sz="1100" b="0" i="0" u="none" strike="noStrike" cap="none" dirty="0" err="1" smtClean="0">
                <a:solidFill>
                  <a:srgbClr val="000000"/>
                </a:solidFill>
                <a:effectLst/>
                <a:latin typeface="Arial"/>
                <a:ea typeface="Arial"/>
                <a:cs typeface="Arial"/>
                <a:sym typeface="Arial"/>
              </a:rPr>
              <a:t>SGD+Momentum</a:t>
            </a:r>
            <a:endParaRPr lang="en-US" altLang="zh-TW" sz="1100" b="0" i="0" u="none" strike="noStrike" cap="none" dirty="0" smtClean="0">
              <a:solidFill>
                <a:srgbClr val="000000"/>
              </a:solidFill>
              <a:effectLst/>
              <a:latin typeface="Arial"/>
              <a:ea typeface="Arial"/>
              <a:cs typeface="Arial"/>
              <a:sym typeface="Arial"/>
            </a:endParaRPr>
          </a:p>
          <a:p>
            <a:r>
              <a:rPr lang="zh-TW" altLang="en-US" sz="1100" b="0" i="0" u="none" strike="noStrike" cap="none" dirty="0" smtClean="0">
                <a:solidFill>
                  <a:srgbClr val="000000"/>
                </a:solidFill>
                <a:effectLst/>
                <a:latin typeface="Arial"/>
                <a:ea typeface="Arial"/>
                <a:cs typeface="Arial"/>
                <a:sym typeface="Arial"/>
              </a:rPr>
              <a:t>神經網路中倒傳遞的精隨就是隨機梯度下降法（</a:t>
            </a:r>
            <a:r>
              <a:rPr lang="en-US" altLang="zh-TW" sz="1100" b="0" i="0" u="none" strike="noStrike" cap="none" dirty="0" smtClean="0">
                <a:solidFill>
                  <a:srgbClr val="000000"/>
                </a:solidFill>
                <a:effectLst/>
                <a:latin typeface="Arial"/>
                <a:ea typeface="Arial"/>
                <a:cs typeface="Arial"/>
                <a:sym typeface="Arial"/>
              </a:rPr>
              <a:t>SGD</a:t>
            </a:r>
            <a:r>
              <a:rPr lang="zh-TW" altLang="en-US" sz="1100" b="0" i="0" u="none" strike="noStrike" cap="none" dirty="0" smtClean="0">
                <a:solidFill>
                  <a:srgbClr val="000000"/>
                </a:solidFill>
                <a:effectLst/>
                <a:latin typeface="Arial"/>
                <a:ea typeface="Arial"/>
                <a:cs typeface="Arial"/>
                <a:sym typeface="Arial"/>
              </a:rPr>
              <a:t>），傳統的</a:t>
            </a:r>
            <a:r>
              <a:rPr lang="en-US" altLang="zh-TW" sz="1100" b="0" i="0" u="none" strike="noStrike" cap="none" dirty="0" smtClean="0">
                <a:solidFill>
                  <a:srgbClr val="000000"/>
                </a:solidFill>
                <a:effectLst/>
                <a:latin typeface="Arial"/>
                <a:ea typeface="Arial"/>
                <a:cs typeface="Arial"/>
                <a:sym typeface="Arial"/>
              </a:rPr>
              <a:t>SGD</a:t>
            </a:r>
            <a:r>
              <a:rPr lang="zh-TW" altLang="en-US" sz="1100" b="0" i="0" u="none" strike="noStrike" cap="none" dirty="0" smtClean="0">
                <a:solidFill>
                  <a:srgbClr val="000000"/>
                </a:solidFill>
                <a:effectLst/>
                <a:latin typeface="Arial"/>
                <a:ea typeface="Arial"/>
                <a:cs typeface="Arial"/>
                <a:sym typeface="Arial"/>
              </a:rPr>
              <a:t>可能容易落在區域最佳解。我們勢必要有一個動量</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推力</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的概念，輕輕地推一把掉入更深的谷底。</a:t>
            </a:r>
            <a:endParaRPr lang="en-US" altLang="zh-TW" sz="1100" b="0" i="0" u="none" strike="noStrike" cap="none" dirty="0" smtClean="0">
              <a:solidFill>
                <a:srgbClr val="000000"/>
              </a:solidFill>
              <a:effectLst/>
              <a:latin typeface="Arial"/>
              <a:ea typeface="Arial"/>
              <a:cs typeface="Arial"/>
              <a:sym typeface="Arial"/>
            </a:endParaRPr>
          </a:p>
          <a:p>
            <a:r>
              <a:rPr lang="en-US" altLang="zh-TW" sz="1100" b="0" i="0" u="none" strike="noStrike" cap="none" dirty="0" smtClean="0">
                <a:solidFill>
                  <a:srgbClr val="000000"/>
                </a:solidFill>
                <a:effectLst/>
                <a:latin typeface="Arial"/>
                <a:ea typeface="Arial"/>
                <a:cs typeface="Arial"/>
                <a:sym typeface="Arial"/>
              </a:rPr>
              <a:t>2. </a:t>
            </a:r>
            <a:r>
              <a:rPr lang="en-US" altLang="zh-TW" sz="1100" b="0" i="0" u="none" strike="noStrike" cap="none" dirty="0" err="1" smtClean="0">
                <a:solidFill>
                  <a:srgbClr val="000000"/>
                </a:solidFill>
                <a:effectLst/>
                <a:latin typeface="Arial"/>
                <a:ea typeface="Arial"/>
                <a:cs typeface="Arial"/>
                <a:sym typeface="Arial"/>
              </a:rPr>
              <a:t>Adagrad</a:t>
            </a:r>
            <a:endParaRPr lang="en-US" altLang="zh-TW" sz="1100" b="0" i="0" u="none" strike="noStrike" cap="none" dirty="0" smtClean="0">
              <a:solidFill>
                <a:srgbClr val="000000"/>
              </a:solidFill>
              <a:effectLst/>
              <a:latin typeface="Arial"/>
              <a:ea typeface="Arial"/>
              <a:cs typeface="Arial"/>
              <a:sym typeface="Arial"/>
            </a:endParaRPr>
          </a:p>
          <a:p>
            <a:r>
              <a:rPr lang="en-US" altLang="zh-TW" sz="1100" b="0" i="0" u="none" strike="noStrike" cap="none" dirty="0" smtClean="0">
                <a:solidFill>
                  <a:srgbClr val="000000"/>
                </a:solidFill>
                <a:effectLst/>
                <a:latin typeface="Arial"/>
                <a:ea typeface="Arial"/>
                <a:cs typeface="Arial"/>
                <a:sym typeface="Arial"/>
              </a:rPr>
              <a:t>SGD</a:t>
            </a:r>
            <a:r>
              <a:rPr lang="zh-TW" altLang="en-US" sz="1100" b="0" i="0" u="none" strike="noStrike" cap="none" dirty="0" smtClean="0">
                <a:solidFill>
                  <a:srgbClr val="000000"/>
                </a:solidFill>
                <a:effectLst/>
                <a:latin typeface="Arial"/>
                <a:ea typeface="Arial"/>
                <a:cs typeface="Arial"/>
                <a:sym typeface="Arial"/>
              </a:rPr>
              <a:t>和</a:t>
            </a:r>
            <a:r>
              <a:rPr lang="en-US" altLang="zh-TW" sz="1100" b="0" i="0" u="none" strike="noStrike" cap="none" dirty="0" smtClean="0">
                <a:solidFill>
                  <a:srgbClr val="000000"/>
                </a:solidFill>
                <a:effectLst/>
                <a:latin typeface="Arial"/>
                <a:ea typeface="Arial"/>
                <a:cs typeface="Arial"/>
                <a:sym typeface="Arial"/>
              </a:rPr>
              <a:t>momentum</a:t>
            </a:r>
            <a:r>
              <a:rPr lang="zh-TW" altLang="en-US" sz="1100" b="0" i="0" u="none" strike="noStrike" cap="none" dirty="0" smtClean="0">
                <a:solidFill>
                  <a:srgbClr val="000000"/>
                </a:solidFill>
                <a:effectLst/>
                <a:latin typeface="Arial"/>
                <a:ea typeface="Arial"/>
                <a:cs typeface="Arial"/>
                <a:sym typeface="Arial"/>
              </a:rPr>
              <a:t>在更新參數時，都是用同一個學習率，</a:t>
            </a:r>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方法則是在學習過程中不斷的調整學習速率，這種技巧我們稱學習率衰減。</a:t>
            </a:r>
          </a:p>
          <a:p>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缺點是在訓練中後段時，有可能因為分母累積越來越大</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因為是從第</a:t>
            </a:r>
            <a:r>
              <a:rPr lang="en-US" altLang="zh-TW" sz="1100" b="0" i="0" u="none" strike="noStrike" cap="none" dirty="0" smtClean="0">
                <a:solidFill>
                  <a:srgbClr val="000000"/>
                </a:solidFill>
                <a:effectLst/>
                <a:latin typeface="Arial"/>
                <a:ea typeface="Arial"/>
                <a:cs typeface="Arial"/>
                <a:sym typeface="Arial"/>
              </a:rPr>
              <a:t>1</a:t>
            </a:r>
            <a:r>
              <a:rPr lang="zh-TW" altLang="en-US" sz="1100" b="0" i="0" u="none" strike="noStrike" cap="none" dirty="0" smtClean="0">
                <a:solidFill>
                  <a:srgbClr val="000000"/>
                </a:solidFill>
                <a:effectLst/>
                <a:latin typeface="Arial"/>
                <a:ea typeface="Arial"/>
                <a:cs typeface="Arial"/>
                <a:sym typeface="Arial"/>
              </a:rPr>
              <a:t>次梯度到第</a:t>
            </a:r>
            <a:r>
              <a:rPr lang="en-US" altLang="zh-TW" sz="1100" b="0" i="0" u="none" strike="noStrike" cap="none" dirty="0" smtClean="0">
                <a:solidFill>
                  <a:srgbClr val="000000"/>
                </a:solidFill>
                <a:effectLst/>
                <a:latin typeface="Arial"/>
                <a:ea typeface="Arial"/>
                <a:cs typeface="Arial"/>
                <a:sym typeface="Arial"/>
              </a:rPr>
              <a:t>t</a:t>
            </a:r>
            <a:r>
              <a:rPr lang="zh-TW" altLang="en-US" sz="1100" b="0" i="0" u="none" strike="noStrike" cap="none" dirty="0" smtClean="0">
                <a:solidFill>
                  <a:srgbClr val="000000"/>
                </a:solidFill>
                <a:effectLst/>
                <a:latin typeface="Arial"/>
                <a:ea typeface="Arial"/>
                <a:cs typeface="Arial"/>
                <a:sym typeface="Arial"/>
              </a:rPr>
              <a:t>次梯度的和</a:t>
            </a:r>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導致梯度趨近於</a:t>
            </a:r>
            <a:r>
              <a:rPr lang="en-US" altLang="zh-TW" sz="1100" b="0" i="0" u="none" strike="noStrike" cap="none" dirty="0" smtClean="0">
                <a:solidFill>
                  <a:srgbClr val="000000"/>
                </a:solidFill>
                <a:effectLst/>
                <a:latin typeface="Arial"/>
                <a:ea typeface="Arial"/>
                <a:cs typeface="Arial"/>
                <a:sym typeface="Arial"/>
              </a:rPr>
              <a:t>0</a:t>
            </a:r>
            <a:r>
              <a:rPr lang="zh-TW" altLang="en-US" sz="1100" b="0" i="0" u="none" strike="noStrike" cap="none" dirty="0" smtClean="0">
                <a:solidFill>
                  <a:srgbClr val="000000"/>
                </a:solidFill>
                <a:effectLst/>
                <a:latin typeface="Arial"/>
                <a:ea typeface="Arial"/>
                <a:cs typeface="Arial"/>
                <a:sym typeface="Arial"/>
              </a:rPr>
              <a:t>，如果有設定</a:t>
            </a:r>
            <a:r>
              <a:rPr lang="en-US" altLang="zh-TW" sz="1100" b="0" i="0" u="none" strike="noStrike" cap="none" dirty="0" smtClean="0">
                <a:solidFill>
                  <a:srgbClr val="000000"/>
                </a:solidFill>
                <a:effectLst/>
                <a:latin typeface="Arial"/>
                <a:ea typeface="Arial"/>
                <a:cs typeface="Arial"/>
                <a:sym typeface="Arial"/>
              </a:rPr>
              <a:t>early stop</a:t>
            </a:r>
            <a:r>
              <a:rPr lang="zh-TW" altLang="en-US" sz="1100" b="0" i="0" u="none" strike="noStrike" cap="none" dirty="0" smtClean="0">
                <a:solidFill>
                  <a:srgbClr val="000000"/>
                </a:solidFill>
                <a:effectLst/>
                <a:latin typeface="Arial"/>
                <a:ea typeface="Arial"/>
                <a:cs typeface="Arial"/>
                <a:sym typeface="Arial"/>
              </a:rPr>
              <a:t>的，會使得訓練提前結束。</a:t>
            </a:r>
          </a:p>
          <a:p>
            <a:r>
              <a:rPr lang="en-US" altLang="zh-TW" sz="1100" b="0" i="0" u="none" strike="noStrike" cap="none" dirty="0" smtClean="0">
                <a:solidFill>
                  <a:srgbClr val="000000"/>
                </a:solidFill>
                <a:effectLst/>
                <a:latin typeface="Arial"/>
                <a:ea typeface="Arial"/>
                <a:cs typeface="Arial"/>
                <a:sym typeface="Arial"/>
              </a:rPr>
              <a:t>3. </a:t>
            </a:r>
            <a:r>
              <a:rPr lang="en-US" altLang="zh-TW" sz="1100" b="0" i="0" u="none" strike="noStrike" cap="none" dirty="0" err="1" smtClean="0">
                <a:solidFill>
                  <a:srgbClr val="000000"/>
                </a:solidFill>
                <a:effectLst/>
                <a:latin typeface="Arial"/>
                <a:ea typeface="Arial"/>
                <a:cs typeface="Arial"/>
                <a:sym typeface="Arial"/>
              </a:rPr>
              <a:t>RMSProp</a:t>
            </a:r>
            <a:endParaRPr lang="en-US" altLang="zh-TW" sz="1100" b="0" i="0" u="none" strike="noStrike" cap="none" dirty="0" smtClean="0">
              <a:solidFill>
                <a:srgbClr val="000000"/>
              </a:solidFill>
              <a:effectLst/>
              <a:latin typeface="Arial"/>
              <a:ea typeface="Arial"/>
              <a:cs typeface="Arial"/>
              <a:sym typeface="Arial"/>
            </a:endParaRPr>
          </a:p>
          <a:p>
            <a:r>
              <a:rPr lang="en-US" altLang="zh-TW" sz="1100" b="0" i="0" u="none" strike="noStrike" cap="none" dirty="0" err="1" smtClean="0">
                <a:solidFill>
                  <a:srgbClr val="000000"/>
                </a:solidFill>
                <a:effectLst/>
                <a:latin typeface="Arial"/>
                <a:ea typeface="Arial"/>
                <a:cs typeface="Arial"/>
                <a:sym typeface="Arial"/>
              </a:rPr>
              <a:t>RMSProp</a:t>
            </a:r>
            <a:r>
              <a:rPr lang="zh-TW" altLang="en-US" sz="1100" b="0" i="0" u="none" strike="noStrike" cap="none" dirty="0" smtClean="0">
                <a:solidFill>
                  <a:srgbClr val="000000"/>
                </a:solidFill>
                <a:effectLst/>
                <a:latin typeface="Arial"/>
                <a:ea typeface="Arial"/>
                <a:cs typeface="Arial"/>
                <a:sym typeface="Arial"/>
              </a:rPr>
              <a:t>和</a:t>
            </a:r>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一樣是自適應的方法動態的調整學習速率。</a:t>
            </a:r>
            <a:r>
              <a:rPr lang="en-US" altLang="zh-TW" sz="1100" b="0" i="0" u="none" strike="noStrike" cap="none" dirty="0" err="1" smtClean="0">
                <a:solidFill>
                  <a:srgbClr val="000000"/>
                </a:solidFill>
                <a:effectLst/>
                <a:latin typeface="Arial"/>
                <a:ea typeface="Arial"/>
                <a:cs typeface="Arial"/>
                <a:sym typeface="Arial"/>
              </a:rPr>
              <a:t>RMSprop</a:t>
            </a:r>
            <a:r>
              <a:rPr lang="zh-TW" altLang="en-US" sz="1100" b="0" i="0" u="none" strike="noStrike" cap="none" dirty="0" smtClean="0">
                <a:solidFill>
                  <a:srgbClr val="000000"/>
                </a:solidFill>
                <a:effectLst/>
                <a:latin typeface="Arial"/>
                <a:ea typeface="Arial"/>
                <a:cs typeface="Arial"/>
                <a:sym typeface="Arial"/>
              </a:rPr>
              <a:t>的分母是算對應的平均值，因此可以緩解</a:t>
            </a:r>
            <a:r>
              <a:rPr lang="en-US" altLang="zh-TW" sz="1100" b="0" i="0" u="none" strike="noStrike" cap="none" dirty="0" err="1" smtClean="0">
                <a:solidFill>
                  <a:srgbClr val="000000"/>
                </a:solidFill>
                <a:effectLst/>
                <a:latin typeface="Arial"/>
                <a:ea typeface="Arial"/>
                <a:cs typeface="Arial"/>
                <a:sym typeface="Arial"/>
              </a:rPr>
              <a:t>Adagrad</a:t>
            </a:r>
            <a:r>
              <a:rPr lang="zh-TW" altLang="en-US" sz="1100" b="0" i="0" u="none" strike="noStrike" cap="none" dirty="0" smtClean="0">
                <a:solidFill>
                  <a:srgbClr val="000000"/>
                </a:solidFill>
                <a:effectLst/>
                <a:latin typeface="Arial"/>
                <a:ea typeface="Arial"/>
                <a:cs typeface="Arial"/>
                <a:sym typeface="Arial"/>
              </a:rPr>
              <a:t>學習率下降過快的問題。</a:t>
            </a:r>
          </a:p>
          <a:p>
            <a:r>
              <a:rPr lang="en-US" altLang="zh-TW" sz="1100" b="0" i="0" u="none" strike="noStrike" cap="none" dirty="0" smtClean="0">
                <a:solidFill>
                  <a:srgbClr val="000000"/>
                </a:solidFill>
                <a:effectLst/>
                <a:latin typeface="Arial"/>
                <a:ea typeface="Arial"/>
                <a:cs typeface="Arial"/>
                <a:sym typeface="Arial"/>
              </a:rPr>
              <a:t>4. Adam</a:t>
            </a:r>
          </a:p>
          <a:p>
            <a:r>
              <a:rPr lang="zh-TW" altLang="en-US" sz="1100" b="0" i="0" u="none" strike="noStrike" cap="none" dirty="0" smtClean="0">
                <a:solidFill>
                  <a:srgbClr val="000000"/>
                </a:solidFill>
                <a:effectLst/>
                <a:latin typeface="Arial"/>
                <a:ea typeface="Arial"/>
                <a:cs typeface="Arial"/>
                <a:sym typeface="Arial"/>
              </a:rPr>
              <a:t>此方法結合上述所有方法的優點，主要在於它有做偏置校正，使每次迭代學習率都有個確定範圍，讓參數的更新較為平穩。</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039765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082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33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3001154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Poisson(</a:t>
            </a:r>
            <a:r>
              <a:rPr lang="zh-TW" altLang="en-US" sz="1100" b="0" i="0" u="none" strike="noStrike" cap="none" smtClean="0">
                <a:solidFill>
                  <a:srgbClr val="000000"/>
                </a:solidFill>
                <a:effectLst/>
                <a:latin typeface="Arial"/>
                <a:ea typeface="Arial"/>
                <a:cs typeface="Arial"/>
                <a:sym typeface="Arial"/>
              </a:rPr>
              <a:t>帕松分布</a:t>
            </a:r>
            <a:r>
              <a:rPr lang="en-US" altLang="zh-TW" smtClean="0"/>
              <a:t>)</a:t>
            </a:r>
            <a:endParaRPr lang="en-US" altLang="zh-TW" dirty="0" smtClean="0"/>
          </a:p>
          <a:p>
            <a:r>
              <a:rPr lang="en-US" altLang="zh-TW" dirty="0" smtClean="0"/>
              <a:t>Quantile(</a:t>
            </a:r>
            <a:r>
              <a:rPr lang="zh-TW" altLang="en-US" dirty="0" smtClean="0"/>
              <a:t>分位數</a:t>
            </a:r>
            <a:r>
              <a:rPr lang="en-US" altLang="zh-TW" dirty="0" smtClean="0"/>
              <a:t>)</a:t>
            </a:r>
            <a:endParaRPr lang="zh-TW" altLang="en-US" dirty="0"/>
          </a:p>
        </p:txBody>
      </p:sp>
    </p:spTree>
    <p:extLst>
      <p:ext uri="{BB962C8B-B14F-4D97-AF65-F5344CB8AC3E}">
        <p14:creationId xmlns:p14="http://schemas.microsoft.com/office/powerpoint/2010/main" val="240436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hlinkClick r:id="rId3"/>
              </a:rPr>
              <a:t>https://www.kaggle.com/c/aia-st3-forest-type-prediction-dl/data</a:t>
            </a:r>
            <a:endParaRPr lang="zh-TW" altLang="en-US" dirty="0"/>
          </a:p>
        </p:txBody>
      </p:sp>
    </p:spTree>
    <p:extLst>
      <p:ext uri="{BB962C8B-B14F-4D97-AF65-F5344CB8AC3E}">
        <p14:creationId xmlns:p14="http://schemas.microsoft.com/office/powerpoint/2010/main" val="2090811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935402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74985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198486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smtClean="0">
                <a:hlinkClick r:id="rId3"/>
              </a:rPr>
              <a:t>https://www.itread01.com/content/1542089826.html</a:t>
            </a:r>
            <a:endParaRPr lang="zh-TW" altLang="en-US" dirty="0"/>
          </a:p>
        </p:txBody>
      </p:sp>
    </p:spTree>
    <p:extLst>
      <p:ext uri="{BB962C8B-B14F-4D97-AF65-F5344CB8AC3E}">
        <p14:creationId xmlns:p14="http://schemas.microsoft.com/office/powerpoint/2010/main" val="40434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31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359506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7321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a:t>
            </a:r>
            <a:r>
              <a:rPr lang="zh-CN" altLang="en-US" sz="1100" dirty="0" smtClean="0"/>
              <a:t>有多大</a:t>
            </a:r>
            <a:endParaRPr lang="en-US" altLang="zh-CN" sz="1100" dirty="0" smtClean="0"/>
          </a:p>
          <a:p>
            <a:pPr marL="0" lvl="0" indent="0" algn="l" rtl="0">
              <a:lnSpc>
                <a:spcPct val="100000"/>
              </a:lnSpc>
              <a:spcBef>
                <a:spcPts val="0"/>
              </a:spcBef>
              <a:spcAft>
                <a:spcPts val="0"/>
              </a:spcAft>
              <a:buSzPts val="1100"/>
              <a:buNone/>
            </a:pPr>
            <a:endParaRPr lang="en-US" sz="1100" dirty="0" smtClean="0"/>
          </a:p>
          <a:p>
            <a:pPr marL="0" lvl="0" indent="0" algn="l" rtl="0">
              <a:lnSpc>
                <a:spcPct val="100000"/>
              </a:lnSpc>
              <a:spcBef>
                <a:spcPts val="0"/>
              </a:spcBef>
              <a:spcAft>
                <a:spcPts val="0"/>
              </a:spcAft>
              <a:buSzPts val="1100"/>
              <a:buNone/>
            </a:pPr>
            <a:r>
              <a:rPr lang="en-US" dirty="0" smtClean="0"/>
              <a:t>log(0.3)=-0.5228</a:t>
            </a:r>
          </a:p>
          <a:p>
            <a:pPr marL="0" lvl="0" indent="0" algn="l" rtl="0">
              <a:lnSpc>
                <a:spcPct val="100000"/>
              </a:lnSpc>
              <a:spcBef>
                <a:spcPts val="0"/>
              </a:spcBef>
              <a:spcAft>
                <a:spcPts val="0"/>
              </a:spcAft>
              <a:buSzPts val="1100"/>
              <a:buNone/>
            </a:pPr>
            <a:r>
              <a:rPr lang="en-US" dirty="0" smtClean="0"/>
              <a:t>log(0.7)</a:t>
            </a:r>
            <a:r>
              <a:rPr lang="en-US" altLang="zh-TW" dirty="0" smtClean="0"/>
              <a:t>=-0.1549</a:t>
            </a:r>
            <a:endParaRPr dirty="0"/>
          </a:p>
        </p:txBody>
      </p:sp>
    </p:spTree>
    <p:extLst>
      <p:ext uri="{BB962C8B-B14F-4D97-AF65-F5344CB8AC3E}">
        <p14:creationId xmlns:p14="http://schemas.microsoft.com/office/powerpoint/2010/main" val="291949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34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endParaRPr lang="zh-TW" altLang="en-US" dirty="0"/>
          </a:p>
        </p:txBody>
      </p:sp>
    </p:spTree>
    <p:extLst>
      <p:ext uri="{BB962C8B-B14F-4D97-AF65-F5344CB8AC3E}">
        <p14:creationId xmlns:p14="http://schemas.microsoft.com/office/powerpoint/2010/main" val="2352843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2464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sz="1100" b="0" i="0" u="none" strike="noStrike" cap="none" dirty="0" smtClean="0">
                <a:solidFill>
                  <a:srgbClr val="000000"/>
                </a:solidFill>
                <a:effectLst/>
                <a:latin typeface="Arial"/>
                <a:ea typeface="Arial"/>
                <a:cs typeface="Arial"/>
                <a:sym typeface="Arial"/>
              </a:rPr>
              <a:t>答對次數：</a:t>
            </a:r>
            <a:r>
              <a:rPr lang="en-US" altLang="zh-TW" sz="1100" b="0" i="0" u="none" strike="noStrike" cap="none" dirty="0" smtClean="0">
                <a:solidFill>
                  <a:srgbClr val="000000"/>
                </a:solidFill>
                <a:effectLst/>
                <a:latin typeface="Arial"/>
                <a:ea typeface="Arial"/>
                <a:cs typeface="Arial"/>
                <a:sym typeface="Arial"/>
              </a:rPr>
              <a:t>36 (</a:t>
            </a:r>
            <a:r>
              <a:rPr lang="zh-TW" altLang="en-US" sz="1100" b="0" i="0" u="none" strike="noStrike" cap="none" dirty="0" smtClean="0">
                <a:solidFill>
                  <a:srgbClr val="000000"/>
                </a:solidFill>
                <a:effectLst/>
                <a:latin typeface="Arial"/>
                <a:ea typeface="Arial"/>
                <a:cs typeface="Arial"/>
                <a:sym typeface="Arial"/>
              </a:rPr>
              <a:t>作答總數：</a:t>
            </a:r>
            <a:r>
              <a:rPr lang="en-US" altLang="zh-TW" sz="1100" b="0" i="0" u="none" strike="noStrike" cap="none" dirty="0" smtClean="0">
                <a:solidFill>
                  <a:srgbClr val="000000"/>
                </a:solidFill>
                <a:effectLst/>
                <a:latin typeface="Arial"/>
                <a:ea typeface="Arial"/>
                <a:cs typeface="Arial"/>
                <a:sym typeface="Arial"/>
              </a:rPr>
              <a:t>48)</a:t>
            </a:r>
          </a:p>
          <a:p>
            <a:endParaRPr lang="en-US" altLang="zh-TW" sz="1100" b="0" i="0" u="none" strike="noStrike" cap="none" dirty="0" smtClean="0">
              <a:solidFill>
                <a:srgbClr val="000000"/>
              </a:solidFill>
              <a:effectLst/>
              <a:latin typeface="Arial"/>
              <a:cs typeface="Arial"/>
              <a:sym typeface="Arial"/>
            </a:endParaRPr>
          </a:p>
          <a:p>
            <a:r>
              <a:rPr lang="en-US" altLang="zh-TW" sz="1100" b="0" i="0" u="none" strike="noStrike" cap="none" dirty="0" smtClean="0">
                <a:solidFill>
                  <a:srgbClr val="000000"/>
                </a:solidFill>
                <a:effectLst/>
                <a:latin typeface="Arial"/>
                <a:cs typeface="Arial"/>
                <a:sym typeface="Arial"/>
              </a:rPr>
              <a:t>64*64=4096</a:t>
            </a:r>
            <a:endParaRPr lang="zh-TW" altLang="en-US" dirty="0"/>
          </a:p>
        </p:txBody>
      </p:sp>
    </p:spTree>
    <p:extLst>
      <p:ext uri="{BB962C8B-B14F-4D97-AF65-F5344CB8AC3E}">
        <p14:creationId xmlns:p14="http://schemas.microsoft.com/office/powerpoint/2010/main" val="364079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3690393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21590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Font typeface="Arial"/>
              <a:buNone/>
              <a:defRPr sz="4200" b="0" i="0" u="none" strike="noStrike" cap="none">
                <a:solidFill>
                  <a:srgbClr val="56BADC"/>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21" name="Google Shape;21;p3"/>
          <p:cNvGrpSpPr/>
          <p:nvPr/>
        </p:nvGrpSpPr>
        <p:grpSpPr>
          <a:xfrm>
            <a:off x="1075372" y="2889512"/>
            <a:ext cx="6521640" cy="17325"/>
            <a:chOff x="0" y="0"/>
            <a:chExt cx="17391040" cy="46200"/>
          </a:xfrm>
        </p:grpSpPr>
        <p:sp>
          <p:nvSpPr>
            <p:cNvPr id="22" name="Google Shape;22;p3"/>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23" name="Google Shape;23;p3"/>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24" name="Google Shape;24;p3"/>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grpSp>
      <p:sp>
        <p:nvSpPr>
          <p:cNvPr id="25" name="Google Shape;25;p3"/>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26" name="Google Shape;26;p3"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27" name="Google Shape;27;p3"/>
          <p:cNvSpPr txBox="1">
            <a:spLocks noGrp="1"/>
          </p:cNvSpPr>
          <p:nvPr>
            <p:ph type="sldNum" idx="12"/>
          </p:nvPr>
        </p:nvSpPr>
        <p:spPr>
          <a:xfrm>
            <a:off x="4482789" y="49785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455887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4" r:id="rId2"/>
    <p:sldLayoutId id="2147483665" r:id="rId3"/>
    <p:sldLayoutId id="2147483666" r:id="rId4"/>
    <p:sldLayoutId id="2147483667" r:id="rId5"/>
    <p:sldLayoutId id="2147483669" r:id="rId6"/>
    <p:sldLayoutId id="2147483670" r:id="rId7"/>
    <p:sldLayoutId id="2147483671" r:id="rId8"/>
    <p:sldLayoutId id="2147483672" r:id="rId9"/>
    <p:sldLayoutId id="2147483686" r:id="rId10"/>
    <p:sldLayoutId id="2147483687" r:id="rId11"/>
    <p:sldLayoutId id="214748368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1.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hyperlink" Target="http://jmlr.org/proceedings/papers/v9/glorot10a/glorot10a.pdf"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hyperlink" Target="https://www.pyimagesearch.com/2019/10/28/3-ways-to-create-a-keras-model-with-tensorflow-2-0-sequential-functional-and-model-subclassing/" TargetMode="External"/><Relationship Id="rId2" Type="http://schemas.openxmlformats.org/officeDocument/2006/relationships/image" Target="../media/image32.png"/><Relationship Id="rId1" Type="http://schemas.openxmlformats.org/officeDocument/2006/relationships/slideLayout" Target="../slideLayouts/slideLayout21.xml"/><Relationship Id="rId4" Type="http://schemas.openxmlformats.org/officeDocument/2006/relationships/image" Target="../media/image1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ltLang="en-US" dirty="0" smtClean="0"/>
              <a:t>技術班 </a:t>
            </a:r>
            <a:r>
              <a:rPr lang="zh-TW" altLang="en-US" b="1" dirty="0" smtClean="0"/>
              <a:t>深度學</a:t>
            </a:r>
            <a:r>
              <a:rPr lang="zh-TW" altLang="en-US" b="1" dirty="0"/>
              <a:t>習</a:t>
            </a:r>
            <a:r>
              <a:rPr lang="zh-TW" altLang="en-US" b="1" dirty="0" smtClean="0"/>
              <a:t> </a:t>
            </a:r>
            <a:r>
              <a:rPr lang="zh-TW" altLang="en-US" dirty="0" smtClean="0"/>
              <a:t>手把手</a:t>
            </a:r>
            <a:endParaRPr dirty="0"/>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r>
              <a:rPr lang="en-US" altLang="zh-TW" dirty="0"/>
              <a:t>Quiz Review </a:t>
            </a:r>
            <a:r>
              <a:rPr lang="en-US" altLang="zh-TW" dirty="0" smtClean="0"/>
              <a:t>&amp; Forest </a:t>
            </a:r>
            <a:r>
              <a:rPr lang="en-US" altLang="zh-TW" dirty="0"/>
              <a:t>Type </a:t>
            </a:r>
            <a:r>
              <a:rPr lang="en-US" altLang="zh-TW" dirty="0" smtClean="0"/>
              <a:t>Prediction</a:t>
            </a:r>
            <a:endParaRPr dirty="0"/>
          </a:p>
        </p:txBody>
      </p:sp>
      <p:sp>
        <p:nvSpPr>
          <p:cNvPr id="257" name="Google Shape;257;p40"/>
          <p:cNvSpPr txBox="1"/>
          <p:nvPr/>
        </p:nvSpPr>
        <p:spPr>
          <a:xfrm>
            <a:off x="4849950" y="3594100"/>
            <a:ext cx="200805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smtClean="0">
                <a:solidFill>
                  <a:srgbClr val="9B9B9B"/>
                </a:solidFill>
                <a:latin typeface="Verdana"/>
                <a:ea typeface="Verdana"/>
                <a:cs typeface="Verdana"/>
                <a:sym typeface="Verdana"/>
              </a:rPr>
              <a:t>TA</a:t>
            </a:r>
            <a:r>
              <a:rPr lang="zh-TW" altLang="en-US" sz="1800" b="0" i="0" u="none" strike="noStrike" cap="none" dirty="0" smtClean="0">
                <a:solidFill>
                  <a:srgbClr val="9B9B9B"/>
                </a:solidFill>
                <a:latin typeface="Verdana"/>
                <a:ea typeface="Verdana"/>
                <a:cs typeface="Verdana"/>
                <a:sym typeface="Verdana"/>
              </a:rPr>
              <a:t>  </a:t>
            </a:r>
            <a:r>
              <a:rPr lang="en-US" altLang="zh-TW" b="0" i="0" u="none" strike="noStrike" cap="none" dirty="0" smtClean="0">
                <a:solidFill>
                  <a:srgbClr val="9B9B9B"/>
                </a:solidFill>
                <a:latin typeface="Verdana"/>
                <a:ea typeface="Verdana"/>
                <a:cs typeface="Verdana"/>
                <a:sym typeface="Verdana"/>
              </a:rPr>
              <a:t>Andy</a:t>
            </a:r>
            <a:endParaRPr b="0" i="0" u="none" strike="noStrike" cap="none" dirty="0">
              <a:solidFill>
                <a:srgbClr val="9B9B9B"/>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Q4</a:t>
            </a:r>
            <a:endParaRPr lang="zh-TW" altLang="en-US" dirty="0"/>
          </a:p>
        </p:txBody>
      </p:sp>
      <p:sp>
        <p:nvSpPr>
          <p:cNvPr id="3" name="文字版面配置區 2"/>
          <p:cNvSpPr>
            <a:spLocks noGrp="1"/>
          </p:cNvSpPr>
          <p:nvPr>
            <p:ph type="body" idx="1"/>
          </p:nvPr>
        </p:nvSpPr>
        <p:spPr/>
        <p:txBody>
          <a:bodyPr/>
          <a:lstStyle/>
          <a:p>
            <a:pPr fontAlgn="base"/>
            <a:r>
              <a:rPr lang="zh-TW" altLang="en-US" dirty="0"/>
              <a:t>一張</a:t>
            </a:r>
            <a:r>
              <a:rPr lang="en-US" altLang="zh-TW" dirty="0"/>
              <a:t>64*64</a:t>
            </a:r>
            <a:r>
              <a:rPr lang="zh-TW" altLang="en-US" dirty="0"/>
              <a:t>灰階圖片，每個像素點的數值都介於</a:t>
            </a:r>
            <a:r>
              <a:rPr lang="en-US" altLang="zh-TW" dirty="0"/>
              <a:t>0~255</a:t>
            </a:r>
            <a:r>
              <a:rPr lang="zh-TW" altLang="en-US" dirty="0"/>
              <a:t>之間。如果將此圖片用 </a:t>
            </a:r>
            <a:r>
              <a:rPr lang="en-US" altLang="zh-TW" dirty="0"/>
              <a:t>fully connected layer (dense layer) </a:t>
            </a:r>
            <a:r>
              <a:rPr lang="zh-TW" altLang="en-US" dirty="0"/>
              <a:t>接到一個</a:t>
            </a:r>
            <a:r>
              <a:rPr lang="en-US" altLang="zh-TW" dirty="0"/>
              <a:t>100</a:t>
            </a:r>
            <a:r>
              <a:rPr lang="zh-TW" altLang="en-US" dirty="0"/>
              <a:t>維的隱藏層 </a:t>
            </a:r>
            <a:r>
              <a:rPr lang="en-US" altLang="zh-TW" dirty="0"/>
              <a:t>(hidden layer)</a:t>
            </a:r>
            <a:r>
              <a:rPr lang="zh-TW" altLang="en-US" dirty="0"/>
              <a:t>，在接到一個</a:t>
            </a:r>
            <a:r>
              <a:rPr lang="en-US" altLang="zh-TW" dirty="0"/>
              <a:t>10</a:t>
            </a:r>
            <a:r>
              <a:rPr lang="zh-TW" altLang="en-US" dirty="0"/>
              <a:t>維的輸出層 </a:t>
            </a:r>
            <a:r>
              <a:rPr lang="en-US" altLang="zh-TW" dirty="0"/>
              <a:t>(output layer)</a:t>
            </a:r>
            <a:r>
              <a:rPr lang="zh-TW" altLang="en-US" dirty="0"/>
              <a:t>。不算</a:t>
            </a:r>
            <a:r>
              <a:rPr lang="en-US" altLang="zh-TW" dirty="0"/>
              <a:t>bias</a:t>
            </a:r>
            <a:r>
              <a:rPr lang="zh-TW" altLang="en-US" dirty="0"/>
              <a:t>的情況下，請問需要多少權重</a:t>
            </a:r>
            <a:r>
              <a:rPr lang="en-US" altLang="zh-TW" dirty="0"/>
              <a:t>(Weight)</a:t>
            </a:r>
            <a:r>
              <a:rPr lang="zh-TW" altLang="en-US" dirty="0" smtClean="0"/>
              <a:t>？</a:t>
            </a:r>
            <a:endParaRPr lang="en-US" altLang="zh-TW" b="1" dirty="0"/>
          </a:p>
          <a:p>
            <a:pPr lvl="1" fontAlgn="base"/>
            <a:r>
              <a:rPr lang="en-US" altLang="zh-TW" dirty="0" smtClean="0"/>
              <a:t>64×64×100×10</a:t>
            </a:r>
            <a:endParaRPr lang="en-US" altLang="zh-TW" dirty="0"/>
          </a:p>
          <a:p>
            <a:pPr lvl="1" fontAlgn="base"/>
            <a:r>
              <a:rPr lang="en-US" altLang="zh-TW" dirty="0"/>
              <a:t>(64×64)^</a:t>
            </a:r>
            <a:r>
              <a:rPr lang="en-US" altLang="zh-TW" dirty="0" smtClean="0"/>
              <a:t>255×100+10</a:t>
            </a:r>
            <a:endParaRPr lang="en-US" altLang="zh-TW" dirty="0"/>
          </a:p>
          <a:p>
            <a:pPr lvl="1" fontAlgn="base"/>
            <a:r>
              <a:rPr lang="en-US" altLang="zh-TW" dirty="0" smtClean="0"/>
              <a:t>64×64×100+100×10</a:t>
            </a:r>
            <a:endParaRPr lang="en-US" altLang="zh-TW" dirty="0"/>
          </a:p>
          <a:p>
            <a:pPr lvl="1" fontAlgn="base"/>
            <a:r>
              <a:rPr lang="en-US" altLang="zh-TW" dirty="0" smtClean="0"/>
              <a:t>255×64×64+100×10</a:t>
            </a:r>
            <a:endParaRPr lang="en-US" altLang="zh-TW" sz="1200" dirty="0"/>
          </a:p>
          <a:p>
            <a:pPr lvl="1"/>
            <a:r>
              <a:rPr lang="zh-TW" altLang="en-US" dirty="0"/>
              <a:t>以上皆非</a:t>
            </a:r>
            <a:br>
              <a:rPr lang="zh-TW" altLang="en-US" dirty="0"/>
            </a:b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88" y="3321699"/>
            <a:ext cx="326572" cy="326572"/>
          </a:xfrm>
          <a:prstGeom prst="rect">
            <a:avLst/>
          </a:prstGeom>
        </p:spPr>
      </p:pic>
    </p:spTree>
    <p:extLst>
      <p:ext uri="{BB962C8B-B14F-4D97-AF65-F5344CB8AC3E}">
        <p14:creationId xmlns:p14="http://schemas.microsoft.com/office/powerpoint/2010/main" val="395617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Q5</a:t>
            </a:r>
            <a:endParaRPr lang="zh-TW" altLang="en-US" dirty="0"/>
          </a:p>
        </p:txBody>
      </p:sp>
      <p:sp>
        <p:nvSpPr>
          <p:cNvPr id="3" name="文字版面配置區 2"/>
          <p:cNvSpPr>
            <a:spLocks noGrp="1"/>
          </p:cNvSpPr>
          <p:nvPr>
            <p:ph type="body" idx="1"/>
          </p:nvPr>
        </p:nvSpPr>
        <p:spPr/>
        <p:txBody>
          <a:bodyPr/>
          <a:lstStyle/>
          <a:p>
            <a:pPr fontAlgn="base"/>
            <a:r>
              <a:rPr lang="zh-TW" altLang="en-US" dirty="0"/>
              <a:t>神經網路使用</a:t>
            </a:r>
            <a:r>
              <a:rPr lang="en-US" altLang="zh-TW" dirty="0"/>
              <a:t>dropout</a:t>
            </a:r>
            <a:r>
              <a:rPr lang="zh-TW" altLang="en-US" dirty="0"/>
              <a:t>以後，理想上會發生以下哪種情況</a:t>
            </a:r>
            <a:r>
              <a:rPr lang="zh-TW" altLang="en-US" dirty="0" smtClean="0"/>
              <a:t>？</a:t>
            </a:r>
            <a:endParaRPr lang="zh-TW" altLang="en-US" b="1" dirty="0"/>
          </a:p>
          <a:p>
            <a:pPr lvl="1" fontAlgn="base"/>
            <a:r>
              <a:rPr lang="zh-TW" altLang="en-US" dirty="0"/>
              <a:t>訓練資料準確率上升，測試資料準確率上升</a:t>
            </a:r>
            <a:endParaRPr lang="zh-TW" altLang="en-US" b="1" dirty="0"/>
          </a:p>
          <a:p>
            <a:pPr lvl="1" fontAlgn="base"/>
            <a:r>
              <a:rPr lang="zh-TW" altLang="en-US" dirty="0"/>
              <a:t>訓練資料準確率上升，測試資料準確率下降</a:t>
            </a:r>
          </a:p>
          <a:p>
            <a:pPr lvl="1" fontAlgn="base"/>
            <a:r>
              <a:rPr lang="zh-TW" altLang="en-US" dirty="0"/>
              <a:t>訓練資料準確率下降，測試資料準確率上升</a:t>
            </a:r>
          </a:p>
          <a:p>
            <a:pPr lvl="1" fontAlgn="base"/>
            <a:r>
              <a:rPr lang="zh-TW" altLang="en-US" dirty="0"/>
              <a:t>以上皆是</a:t>
            </a:r>
            <a:endParaRPr lang="zh-TW" altLang="en-US" b="1" dirty="0"/>
          </a:p>
          <a:p>
            <a:pPr lvl="1" fontAlgn="base"/>
            <a:r>
              <a:rPr lang="zh-TW" altLang="en-US" dirty="0"/>
              <a:t>以上皆非</a:t>
            </a:r>
            <a:endParaRPr lang="zh-TW" altLang="en-US" b="1" dirty="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96" y="2388638"/>
            <a:ext cx="326572" cy="326572"/>
          </a:xfrm>
          <a:prstGeom prst="rect">
            <a:avLst/>
          </a:prstGeom>
        </p:spPr>
      </p:pic>
    </p:spTree>
    <p:extLst>
      <p:ext uri="{BB962C8B-B14F-4D97-AF65-F5344CB8AC3E}">
        <p14:creationId xmlns:p14="http://schemas.microsoft.com/office/powerpoint/2010/main" val="183470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2"/>
          <p:cNvSpPr txBox="1">
            <a:spLocks noGrp="1"/>
          </p:cNvSpPr>
          <p:nvPr>
            <p:ph type="body" idx="1"/>
          </p:nvPr>
        </p:nvSpPr>
        <p:spPr>
          <a:xfrm>
            <a:off x="1120575" y="2109700"/>
            <a:ext cx="6810900" cy="692400"/>
          </a:xfrm>
          <a:prstGeom prst="rect">
            <a:avLst/>
          </a:prstGeom>
          <a:noFill/>
          <a:ln>
            <a:noFill/>
          </a:ln>
        </p:spPr>
        <p:txBody>
          <a:bodyPr spcFirstLastPara="1" wrap="square" lIns="26775" tIns="26775" rIns="26775" bIns="26775" anchor="t" anchorCtr="0">
            <a:noAutofit/>
          </a:bodyPr>
          <a:lstStyle/>
          <a:p>
            <a:pPr marL="0" lvl="0" indent="0" algn="l" rtl="0">
              <a:lnSpc>
                <a:spcPct val="100000"/>
              </a:lnSpc>
              <a:spcBef>
                <a:spcPts val="0"/>
              </a:spcBef>
              <a:spcAft>
                <a:spcPts val="0"/>
              </a:spcAft>
              <a:buClr>
                <a:srgbClr val="56BADC"/>
              </a:buClr>
              <a:buSzPts val="4200"/>
              <a:buFont typeface="Arial"/>
              <a:buNone/>
            </a:pPr>
            <a:r>
              <a:rPr lang="zh-TW" altLang="en-US" sz="4000" dirty="0" smtClean="0">
                <a:solidFill>
                  <a:srgbClr val="56BADC"/>
                </a:solidFill>
              </a:rPr>
              <a:t>觀念補充</a:t>
            </a:r>
            <a:endParaRPr sz="4000" dirty="0">
              <a:solidFill>
                <a:srgbClr val="56BADC"/>
              </a:solidFill>
            </a:endParaRPr>
          </a:p>
        </p:txBody>
      </p:sp>
    </p:spTree>
    <p:extLst>
      <p:ext uri="{BB962C8B-B14F-4D97-AF65-F5344CB8AC3E}">
        <p14:creationId xmlns:p14="http://schemas.microsoft.com/office/powerpoint/2010/main" val="9834332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1150065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extLst>
      <p:ext uri="{BB962C8B-B14F-4D97-AF65-F5344CB8AC3E}">
        <p14:creationId xmlns:p14="http://schemas.microsoft.com/office/powerpoint/2010/main" val="3599562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dirty="0"/>
              <a:t>什麼是標準化？</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a:t>特徵標準化</a:t>
            </a:r>
            <a:r>
              <a:rPr lang="en-US" altLang="zh-TW" dirty="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通常有兩種標準化的方法：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有提供許多標準化方式</a:t>
            </a:r>
            <a:endParaRPr lang="en-US" sz="1000" dirty="0">
              <a:solidFill>
                <a:srgbClr val="FF62A2"/>
              </a:solidFill>
            </a:endParaRPr>
          </a:p>
        </p:txBody>
      </p:sp>
    </p:spTree>
    <p:extLst>
      <p:ext uri="{BB962C8B-B14F-4D97-AF65-F5344CB8AC3E}">
        <p14:creationId xmlns:p14="http://schemas.microsoft.com/office/powerpoint/2010/main" val="901269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Tree>
    <p:extLst>
      <p:ext uri="{BB962C8B-B14F-4D97-AF65-F5344CB8AC3E}">
        <p14:creationId xmlns:p14="http://schemas.microsoft.com/office/powerpoint/2010/main" val="4071209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a:t>
            </a:r>
            <a:r>
              <a:rPr lang="zh-TW" sz="2400" dirty="0" smtClean="0"/>
              <a:t>的</a:t>
            </a:r>
            <a:r>
              <a:rPr lang="zh-TW" altLang="en-US" sz="2400" dirty="0"/>
              <a:t>激</a:t>
            </a:r>
            <a:r>
              <a:rPr lang="zh-TW" altLang="en-US" sz="2400" dirty="0" smtClean="0"/>
              <a:t>發</a:t>
            </a:r>
            <a:r>
              <a:rPr lang="zh-TW" sz="2400" dirty="0" smtClean="0"/>
              <a:t>函數 </a:t>
            </a:r>
            <a:r>
              <a:rPr lang="zh-TW" sz="2400" dirty="0"/>
              <a:t>(activation function)</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Tree>
    <p:extLst>
      <p:ext uri="{BB962C8B-B14F-4D97-AF65-F5344CB8AC3E}">
        <p14:creationId xmlns:p14="http://schemas.microsoft.com/office/powerpoint/2010/main" val="34689144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170513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a:t>
            </a:r>
            <a:r>
              <a:rPr lang="zh-TW" sz="2400" dirty="0" smtClean="0"/>
              <a:t>的</a:t>
            </a:r>
            <a:r>
              <a:rPr lang="zh-TW" altLang="en-US" sz="2400" dirty="0" smtClean="0"/>
              <a:t>激發</a:t>
            </a:r>
            <a:r>
              <a:rPr lang="zh-TW" sz="2400" dirty="0" smtClean="0"/>
              <a:t>函數</a:t>
            </a:r>
            <a:r>
              <a:rPr lang="zh-TW" sz="2400" dirty="0"/>
              <a:t>(Activation function)</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a:t>
            </a:r>
            <a:r>
              <a:rPr lang="zh-TW" sz="2400" dirty="0" smtClean="0"/>
              <a:t>的</a:t>
            </a:r>
            <a:r>
              <a:rPr lang="zh-TW" altLang="en-US" sz="2400" dirty="0" smtClean="0"/>
              <a:t>激發</a:t>
            </a:r>
            <a:r>
              <a:rPr lang="zh-TW" sz="2400" dirty="0" smtClean="0"/>
              <a:t>函數</a:t>
            </a:r>
            <a:r>
              <a:rPr lang="zh-TW" sz="2400" dirty="0"/>
              <a:t>(Activation function)</a:t>
            </a:r>
            <a:endParaRPr sz="2400" dirty="0"/>
          </a:p>
        </p:txBody>
      </p:sp>
    </p:spTree>
    <p:extLst>
      <p:ext uri="{BB962C8B-B14F-4D97-AF65-F5344CB8AC3E}">
        <p14:creationId xmlns:p14="http://schemas.microsoft.com/office/powerpoint/2010/main" val="2152827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Q1</a:t>
            </a:r>
            <a:endParaRPr lang="zh-TW" altLang="en-US" dirty="0"/>
          </a:p>
        </p:txBody>
      </p:sp>
      <p:sp>
        <p:nvSpPr>
          <p:cNvPr id="3" name="文字版面配置區 2"/>
          <p:cNvSpPr>
            <a:spLocks noGrp="1"/>
          </p:cNvSpPr>
          <p:nvPr>
            <p:ph type="body" idx="1"/>
          </p:nvPr>
        </p:nvSpPr>
        <p:spPr/>
        <p:txBody>
          <a:bodyPr/>
          <a:lstStyle/>
          <a:p>
            <a:pPr fontAlgn="base"/>
            <a:r>
              <a:rPr lang="zh-TW" altLang="en-US" dirty="0"/>
              <a:t>以下對於深度學習的敘述何者正確</a:t>
            </a:r>
            <a:r>
              <a:rPr lang="zh-TW" altLang="en-US" dirty="0" smtClean="0"/>
              <a:t>？</a:t>
            </a:r>
            <a:endParaRPr lang="zh-TW" altLang="en-US" b="1" dirty="0"/>
          </a:p>
          <a:p>
            <a:pPr marL="939800" lvl="1" indent="-342900" fontAlgn="base">
              <a:buFont typeface="+mj-lt"/>
              <a:buAutoNum type="alphaLcParenR"/>
            </a:pPr>
            <a:r>
              <a:rPr lang="zh-TW" altLang="en-US" dirty="0"/>
              <a:t>深度學習可以計算任何的</a:t>
            </a:r>
            <a:r>
              <a:rPr lang="zh-TW" altLang="en-US" dirty="0" smtClean="0"/>
              <a:t>算式</a:t>
            </a:r>
            <a:endParaRPr lang="zh-TW" altLang="en-US" b="1" dirty="0"/>
          </a:p>
          <a:p>
            <a:pPr marL="939800" lvl="1" indent="-342900" fontAlgn="base">
              <a:buFont typeface="+mj-lt"/>
              <a:buAutoNum type="alphaLcParenR"/>
            </a:pPr>
            <a:r>
              <a:rPr lang="zh-TW" altLang="en-US" dirty="0"/>
              <a:t>在一個 </a:t>
            </a:r>
            <a:r>
              <a:rPr lang="en-US" altLang="zh-TW" dirty="0"/>
              <a:t>layer</a:t>
            </a:r>
            <a:r>
              <a:rPr lang="zh-TW" altLang="en-US" dirty="0"/>
              <a:t>裡面有越多神經元越</a:t>
            </a:r>
            <a:r>
              <a:rPr lang="zh-TW" altLang="en-US" dirty="0" smtClean="0"/>
              <a:t>好</a:t>
            </a:r>
            <a:endParaRPr lang="zh-TW" altLang="en-US" b="1" dirty="0"/>
          </a:p>
          <a:p>
            <a:pPr marL="939800" lvl="1" indent="-342900" fontAlgn="base">
              <a:buFont typeface="+mj-lt"/>
              <a:buAutoNum type="alphaLcParenR"/>
            </a:pPr>
            <a:r>
              <a:rPr lang="zh-TW" altLang="en-US" dirty="0"/>
              <a:t>在一個神經網路裡面有越多層 </a:t>
            </a:r>
            <a:r>
              <a:rPr lang="en-US" altLang="zh-TW" dirty="0"/>
              <a:t>layer </a:t>
            </a:r>
            <a:r>
              <a:rPr lang="zh-TW" altLang="en-US" dirty="0"/>
              <a:t>越</a:t>
            </a:r>
            <a:r>
              <a:rPr lang="zh-TW" altLang="en-US" dirty="0" smtClean="0"/>
              <a:t>好</a:t>
            </a:r>
            <a:endParaRPr lang="zh-TW" altLang="en-US" b="1" dirty="0"/>
          </a:p>
          <a:p>
            <a:pPr marL="939800" lvl="1" indent="-342900" fontAlgn="base">
              <a:buFont typeface="+mj-lt"/>
              <a:buAutoNum type="alphaLcParenR"/>
            </a:pPr>
            <a:r>
              <a:rPr lang="zh-TW" altLang="en-US" dirty="0"/>
              <a:t>神經網路 </a:t>
            </a:r>
            <a:r>
              <a:rPr lang="en-US" altLang="zh-TW" dirty="0"/>
              <a:t>over fit </a:t>
            </a:r>
            <a:r>
              <a:rPr lang="zh-TW" altLang="en-US" dirty="0"/>
              <a:t>的時候最好同時使用 </a:t>
            </a:r>
            <a:r>
              <a:rPr lang="en-US" altLang="zh-TW" dirty="0"/>
              <a:t>regularized, drop out, </a:t>
            </a:r>
            <a:r>
              <a:rPr lang="zh-TW" altLang="en-US" dirty="0"/>
              <a:t>和減少 </a:t>
            </a:r>
            <a:r>
              <a:rPr lang="en-US" altLang="zh-TW" dirty="0" smtClean="0"/>
              <a:t>features</a:t>
            </a:r>
            <a:endParaRPr lang="en-US" altLang="zh-TW" b="1" dirty="0"/>
          </a:p>
          <a:p>
            <a:pPr marL="939800" lvl="1" indent="-342900" fontAlgn="base">
              <a:buFont typeface="+mj-lt"/>
              <a:buAutoNum type="alphaLcParenR"/>
            </a:pPr>
            <a:r>
              <a:rPr lang="zh-TW" altLang="en-US" dirty="0"/>
              <a:t>以上皆非</a:t>
            </a:r>
            <a:endParaRPr lang="zh-TW" altLang="en-US" b="1" dirty="0"/>
          </a:p>
        </p:txBody>
      </p:sp>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97" y="3265715"/>
            <a:ext cx="326572" cy="326572"/>
          </a:xfrm>
          <a:prstGeom prst="rect">
            <a:avLst/>
          </a:prstGeom>
        </p:spPr>
      </p:pic>
    </p:spTree>
    <p:extLst>
      <p:ext uri="{BB962C8B-B14F-4D97-AF65-F5344CB8AC3E}">
        <p14:creationId xmlns:p14="http://schemas.microsoft.com/office/powerpoint/2010/main" val="174668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smtClean="0"/>
              <a:t>選</a:t>
            </a:r>
            <a:r>
              <a:rPr lang="zh-TW" dirty="0"/>
              <a:t>擇優化器 </a:t>
            </a:r>
            <a:r>
              <a:rPr lang="zh-TW" dirty="0" smtClean="0"/>
              <a:t>(</a:t>
            </a:r>
            <a:r>
              <a:rPr lang="en-US" altLang="zh-TW" dirty="0" smtClean="0"/>
              <a:t>O</a:t>
            </a:r>
            <a:r>
              <a:rPr lang="zh-TW" dirty="0" smtClean="0"/>
              <a:t>ptimizer</a:t>
            </a:r>
            <a:r>
              <a:rPr lang="zh-TW" dirty="0"/>
              <a:t>)</a:t>
            </a:r>
            <a:endParaRPr dirty="0"/>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Tree>
    <p:extLst>
      <p:ext uri="{BB962C8B-B14F-4D97-AF65-F5344CB8AC3E}">
        <p14:creationId xmlns:p14="http://schemas.microsoft.com/office/powerpoint/2010/main" val="3241129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pic>
        <p:nvPicPr>
          <p:cNvPr id="1026" name="Picture 2" descr="「local minimum」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20" y="179256"/>
            <a:ext cx="7063790" cy="473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348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r>
              <a:rPr lang="en-US" dirty="0" smtClean="0"/>
              <a:t>Neural Network Flow</a:t>
            </a:r>
            <a:endParaRPr lang="en-US" dirty="0"/>
          </a:p>
        </p:txBody>
      </p:sp>
      <p:sp>
        <p:nvSpPr>
          <p:cNvPr id="5" name="矩形 4"/>
          <p:cNvSpPr/>
          <p:nvPr/>
        </p:nvSpPr>
        <p:spPr>
          <a:xfrm>
            <a:off x="516602" y="2323844"/>
            <a:ext cx="883270" cy="492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6" name="矩形 5"/>
          <p:cNvSpPr/>
          <p:nvPr/>
        </p:nvSpPr>
        <p:spPr>
          <a:xfrm>
            <a:off x="671676" y="2398978"/>
            <a:ext cx="725943" cy="338554"/>
          </a:xfrm>
          <a:prstGeom prst="rect">
            <a:avLst/>
          </a:prstGeom>
        </p:spPr>
        <p:txBody>
          <a:bodyPr wrap="square">
            <a:spAutoFit/>
          </a:bodyPr>
          <a:lstStyle/>
          <a:p>
            <a:r>
              <a:rPr lang="en-US" altLang="zh-TW" sz="1600" dirty="0" smtClean="0">
                <a:solidFill>
                  <a:schemeClr val="bg1"/>
                </a:solidFill>
              </a:rPr>
              <a:t>Input</a:t>
            </a:r>
            <a:endParaRPr lang="zh-TW" altLang="en-US" sz="1600" dirty="0">
              <a:solidFill>
                <a:schemeClr val="bg1"/>
              </a:solidFill>
            </a:endParaRPr>
          </a:p>
        </p:txBody>
      </p:sp>
      <p:sp>
        <p:nvSpPr>
          <p:cNvPr id="7" name="向右箭號 6"/>
          <p:cNvSpPr/>
          <p:nvPr/>
        </p:nvSpPr>
        <p:spPr>
          <a:xfrm>
            <a:off x="1559284" y="2510204"/>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8" name="橢圓 7"/>
          <p:cNvSpPr/>
          <p:nvPr/>
        </p:nvSpPr>
        <p:spPr>
          <a:xfrm>
            <a:off x="2009439" y="2179432"/>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9" name="矩形 8"/>
          <p:cNvSpPr/>
          <p:nvPr/>
        </p:nvSpPr>
        <p:spPr>
          <a:xfrm>
            <a:off x="2178755" y="2277817"/>
            <a:ext cx="939570" cy="584775"/>
          </a:xfrm>
          <a:prstGeom prst="rect">
            <a:avLst/>
          </a:prstGeom>
        </p:spPr>
        <p:txBody>
          <a:bodyPr wrap="square">
            <a:spAutoFit/>
          </a:bodyPr>
          <a:lstStyle/>
          <a:p>
            <a:r>
              <a:rPr lang="zh-TW" altLang="en-US" sz="1600" dirty="0" smtClean="0">
                <a:solidFill>
                  <a:schemeClr val="bg1"/>
                </a:solidFill>
              </a:rPr>
              <a:t>隱藏層</a:t>
            </a:r>
            <a:endParaRPr lang="en-US" altLang="zh-TW" sz="1600" dirty="0" smtClean="0">
              <a:solidFill>
                <a:schemeClr val="bg1"/>
              </a:solidFill>
            </a:endParaRPr>
          </a:p>
          <a:p>
            <a:r>
              <a:rPr lang="en-US" altLang="zh-TW" sz="1600" dirty="0" smtClean="0">
                <a:solidFill>
                  <a:schemeClr val="bg1"/>
                </a:solidFill>
              </a:rPr>
              <a:t>Layers</a:t>
            </a:r>
            <a:endParaRPr lang="zh-TW" altLang="en-US" sz="1600" dirty="0">
              <a:solidFill>
                <a:schemeClr val="bg1"/>
              </a:solidFill>
            </a:endParaRPr>
          </a:p>
        </p:txBody>
      </p:sp>
      <p:sp>
        <p:nvSpPr>
          <p:cNvPr id="10" name="向右箭號 9"/>
          <p:cNvSpPr/>
          <p:nvPr/>
        </p:nvSpPr>
        <p:spPr>
          <a:xfrm>
            <a:off x="3287641" y="2512397"/>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1" name="橢圓 10"/>
          <p:cNvSpPr/>
          <p:nvPr/>
        </p:nvSpPr>
        <p:spPr>
          <a:xfrm>
            <a:off x="3743442" y="2123795"/>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12" name="矩形 11"/>
          <p:cNvSpPr/>
          <p:nvPr/>
        </p:nvSpPr>
        <p:spPr>
          <a:xfrm>
            <a:off x="3915079" y="2217815"/>
            <a:ext cx="838429" cy="584775"/>
          </a:xfrm>
          <a:prstGeom prst="rect">
            <a:avLst/>
          </a:prstGeom>
        </p:spPr>
        <p:txBody>
          <a:bodyPr wrap="square">
            <a:spAutoFit/>
          </a:bodyPr>
          <a:lstStyle/>
          <a:p>
            <a:r>
              <a:rPr lang="en-US" altLang="zh-TW" sz="1600" dirty="0" smtClean="0">
                <a:solidFill>
                  <a:schemeClr val="bg1"/>
                </a:solidFill>
              </a:rPr>
              <a:t>Output</a:t>
            </a:r>
          </a:p>
          <a:p>
            <a:r>
              <a:rPr lang="en-US" altLang="zh-TW" sz="1600" dirty="0" smtClean="0">
                <a:solidFill>
                  <a:schemeClr val="bg1"/>
                </a:solidFill>
              </a:rPr>
              <a:t>Layers</a:t>
            </a:r>
            <a:endParaRPr lang="zh-TW" altLang="en-US" sz="1600" dirty="0">
              <a:solidFill>
                <a:schemeClr val="bg1"/>
              </a:solidFill>
            </a:endParaRPr>
          </a:p>
        </p:txBody>
      </p:sp>
      <p:sp>
        <p:nvSpPr>
          <p:cNvPr id="14" name="菱形 13"/>
          <p:cNvSpPr/>
          <p:nvPr/>
        </p:nvSpPr>
        <p:spPr>
          <a:xfrm>
            <a:off x="6024591" y="1987280"/>
            <a:ext cx="1398510" cy="115697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5" name="矩形 14"/>
          <p:cNvSpPr/>
          <p:nvPr/>
        </p:nvSpPr>
        <p:spPr>
          <a:xfrm>
            <a:off x="6179097" y="2271478"/>
            <a:ext cx="1089497" cy="584775"/>
          </a:xfrm>
          <a:prstGeom prst="rect">
            <a:avLst/>
          </a:prstGeom>
        </p:spPr>
        <p:txBody>
          <a:bodyPr wrap="square">
            <a:spAutoFit/>
          </a:bodyPr>
          <a:lstStyle/>
          <a:p>
            <a:r>
              <a:rPr lang="zh-TW" altLang="en-US" sz="1600" dirty="0" smtClean="0">
                <a:solidFill>
                  <a:schemeClr val="bg1"/>
                </a:solidFill>
              </a:rPr>
              <a:t>損失函數</a:t>
            </a:r>
            <a:endParaRPr lang="en-US" altLang="zh-TW" sz="1600" dirty="0" smtClean="0">
              <a:solidFill>
                <a:schemeClr val="bg1"/>
              </a:solidFill>
            </a:endParaRPr>
          </a:p>
          <a:p>
            <a:pPr algn="ctr"/>
            <a:r>
              <a:rPr lang="en-US" altLang="zh-TW" sz="1600" dirty="0" smtClean="0">
                <a:solidFill>
                  <a:schemeClr val="bg1"/>
                </a:solidFill>
              </a:rPr>
              <a:t>Loss</a:t>
            </a:r>
            <a:endParaRPr lang="zh-TW" altLang="en-US" sz="1600" dirty="0">
              <a:solidFill>
                <a:schemeClr val="bg1"/>
              </a:solidFill>
            </a:endParaRPr>
          </a:p>
        </p:txBody>
      </p:sp>
      <p:sp>
        <p:nvSpPr>
          <p:cNvPr id="16" name="向右箭號 15"/>
          <p:cNvSpPr/>
          <p:nvPr/>
        </p:nvSpPr>
        <p:spPr>
          <a:xfrm rot="5400000">
            <a:off x="6531231" y="3364029"/>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7" name="向右箭號 16"/>
          <p:cNvSpPr/>
          <p:nvPr/>
        </p:nvSpPr>
        <p:spPr>
          <a:xfrm rot="16200000">
            <a:off x="2381106" y="3251197"/>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8" name="向右箭號 17"/>
          <p:cNvSpPr/>
          <p:nvPr/>
        </p:nvSpPr>
        <p:spPr>
          <a:xfrm rot="16200000">
            <a:off x="4135102" y="3251196"/>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9" name="矩形 18"/>
          <p:cNvSpPr/>
          <p:nvPr/>
        </p:nvSpPr>
        <p:spPr>
          <a:xfrm>
            <a:off x="2091345" y="3654195"/>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0" name="矩形 19"/>
          <p:cNvSpPr/>
          <p:nvPr/>
        </p:nvSpPr>
        <p:spPr>
          <a:xfrm>
            <a:off x="2061525" y="3717449"/>
            <a:ext cx="1015610"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21" name="矩形 20"/>
          <p:cNvSpPr/>
          <p:nvPr/>
        </p:nvSpPr>
        <p:spPr>
          <a:xfrm>
            <a:off x="3850745" y="3654194"/>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2" name="矩形 21"/>
          <p:cNvSpPr/>
          <p:nvPr/>
        </p:nvSpPr>
        <p:spPr>
          <a:xfrm>
            <a:off x="4876346" y="3597496"/>
            <a:ext cx="1095974" cy="338554"/>
          </a:xfrm>
          <a:prstGeom prst="rect">
            <a:avLst/>
          </a:prstGeom>
        </p:spPr>
        <p:txBody>
          <a:bodyPr wrap="square">
            <a:spAutoFit/>
          </a:bodyPr>
          <a:lstStyle/>
          <a:p>
            <a:pPr algn="ctr"/>
            <a:r>
              <a:rPr lang="zh-TW" altLang="en-US" sz="1600" dirty="0" smtClean="0">
                <a:solidFill>
                  <a:srgbClr val="FF62A2"/>
                </a:solidFill>
              </a:rPr>
              <a:t>權重更新</a:t>
            </a:r>
            <a:endParaRPr lang="zh-TW" altLang="en-US" sz="1600" dirty="0">
              <a:solidFill>
                <a:srgbClr val="FF62A2"/>
              </a:solidFill>
            </a:endParaRPr>
          </a:p>
        </p:txBody>
      </p:sp>
      <p:sp>
        <p:nvSpPr>
          <p:cNvPr id="23" name="橢圓 22"/>
          <p:cNvSpPr/>
          <p:nvPr/>
        </p:nvSpPr>
        <p:spPr>
          <a:xfrm>
            <a:off x="6086889" y="3704491"/>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24" name="矩形 23"/>
          <p:cNvSpPr/>
          <p:nvPr/>
        </p:nvSpPr>
        <p:spPr>
          <a:xfrm>
            <a:off x="6128080" y="3797720"/>
            <a:ext cx="1058426" cy="584775"/>
          </a:xfrm>
          <a:prstGeom prst="rect">
            <a:avLst/>
          </a:prstGeom>
        </p:spPr>
        <p:txBody>
          <a:bodyPr wrap="square">
            <a:spAutoFit/>
          </a:bodyPr>
          <a:lstStyle/>
          <a:p>
            <a:pPr algn="ctr"/>
            <a:r>
              <a:rPr lang="zh-TW" altLang="en-US" sz="1600" dirty="0" smtClean="0">
                <a:solidFill>
                  <a:schemeClr val="bg1"/>
                </a:solidFill>
              </a:rPr>
              <a:t>優化器</a:t>
            </a:r>
            <a:endParaRPr lang="en-US" altLang="zh-TW" sz="1600" dirty="0" smtClean="0">
              <a:solidFill>
                <a:schemeClr val="bg1"/>
              </a:solidFill>
            </a:endParaRPr>
          </a:p>
          <a:p>
            <a:pPr algn="ctr"/>
            <a:r>
              <a:rPr lang="en-US" altLang="zh-TW" sz="1600" dirty="0" smtClean="0">
                <a:solidFill>
                  <a:schemeClr val="bg1"/>
                </a:solidFill>
              </a:rPr>
              <a:t>Optimizer</a:t>
            </a:r>
            <a:endParaRPr lang="zh-TW" altLang="en-US" sz="1600" dirty="0">
              <a:solidFill>
                <a:schemeClr val="bg1"/>
              </a:solidFill>
            </a:endParaRPr>
          </a:p>
        </p:txBody>
      </p:sp>
      <p:sp>
        <p:nvSpPr>
          <p:cNvPr id="25" name="向右箭號 24"/>
          <p:cNvSpPr/>
          <p:nvPr/>
        </p:nvSpPr>
        <p:spPr>
          <a:xfrm>
            <a:off x="5096784" y="2493044"/>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6" name="向右箭號 25"/>
          <p:cNvSpPr/>
          <p:nvPr/>
        </p:nvSpPr>
        <p:spPr>
          <a:xfrm flipH="1">
            <a:off x="5106247" y="4004115"/>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8" name="矩形 27"/>
          <p:cNvSpPr/>
          <p:nvPr/>
        </p:nvSpPr>
        <p:spPr>
          <a:xfrm>
            <a:off x="5972320" y="721938"/>
            <a:ext cx="1479704" cy="71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9" name="矩形 28"/>
          <p:cNvSpPr/>
          <p:nvPr/>
        </p:nvSpPr>
        <p:spPr>
          <a:xfrm>
            <a:off x="5878866" y="771122"/>
            <a:ext cx="1667227" cy="584775"/>
          </a:xfrm>
          <a:prstGeom prst="rect">
            <a:avLst/>
          </a:prstGeom>
        </p:spPr>
        <p:txBody>
          <a:bodyPr wrap="square">
            <a:spAutoFit/>
          </a:bodyPr>
          <a:lstStyle/>
          <a:p>
            <a:pPr algn="ctr"/>
            <a:r>
              <a:rPr lang="zh-TW" altLang="en-US" sz="1600" dirty="0" smtClean="0">
                <a:solidFill>
                  <a:schemeClr val="bg1"/>
                </a:solidFill>
              </a:rPr>
              <a:t>實際值</a:t>
            </a:r>
            <a:endParaRPr lang="en-US" altLang="zh-TW" sz="1600" dirty="0" smtClean="0">
              <a:solidFill>
                <a:schemeClr val="bg1"/>
              </a:solidFill>
            </a:endParaRPr>
          </a:p>
          <a:p>
            <a:pPr algn="ctr"/>
            <a:r>
              <a:rPr lang="en-US" altLang="zh-TW" sz="1600" dirty="0" smtClean="0">
                <a:solidFill>
                  <a:schemeClr val="bg1"/>
                </a:solidFill>
              </a:rPr>
              <a:t>Desired  Output</a:t>
            </a:r>
            <a:endParaRPr lang="zh-TW" altLang="en-US" sz="1600" dirty="0">
              <a:solidFill>
                <a:schemeClr val="bg1"/>
              </a:solidFill>
            </a:endParaRPr>
          </a:p>
        </p:txBody>
      </p:sp>
      <p:sp>
        <p:nvSpPr>
          <p:cNvPr id="30" name="向右箭號 29"/>
          <p:cNvSpPr/>
          <p:nvPr/>
        </p:nvSpPr>
        <p:spPr>
          <a:xfrm rot="5400000">
            <a:off x="6531231" y="1650992"/>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31" name="矩形 30"/>
          <p:cNvSpPr/>
          <p:nvPr/>
        </p:nvSpPr>
        <p:spPr>
          <a:xfrm>
            <a:off x="3819606" y="3717449"/>
            <a:ext cx="999693"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32" name="矩形 31"/>
          <p:cNvSpPr/>
          <p:nvPr/>
        </p:nvSpPr>
        <p:spPr>
          <a:xfrm>
            <a:off x="7076576" y="3210779"/>
            <a:ext cx="1507287" cy="523220"/>
          </a:xfrm>
          <a:prstGeom prst="rect">
            <a:avLst/>
          </a:prstGeom>
        </p:spPr>
        <p:txBody>
          <a:bodyPr wrap="square">
            <a:spAutoFit/>
          </a:bodyPr>
          <a:lstStyle/>
          <a:p>
            <a:pPr algn="ctr"/>
            <a:r>
              <a:rPr lang="zh-TW" altLang="en-US" dirty="0" smtClean="0">
                <a:solidFill>
                  <a:srgbClr val="FF62A2"/>
                </a:solidFill>
              </a:rPr>
              <a:t>最小化損失函數</a:t>
            </a:r>
            <a:endParaRPr lang="en-US" altLang="zh-TW" dirty="0" smtClean="0">
              <a:solidFill>
                <a:srgbClr val="FF62A2"/>
              </a:solidFill>
            </a:endParaRPr>
          </a:p>
          <a:p>
            <a:r>
              <a:rPr lang="zh-TW" altLang="en-US" dirty="0" smtClean="0">
                <a:solidFill>
                  <a:srgbClr val="FF62A2"/>
                </a:solidFill>
              </a:rPr>
              <a:t>計算權</a:t>
            </a:r>
            <a:r>
              <a:rPr lang="zh-TW" altLang="en-US" dirty="0">
                <a:solidFill>
                  <a:srgbClr val="FF62A2"/>
                </a:solidFill>
              </a:rPr>
              <a:t>重</a:t>
            </a:r>
          </a:p>
        </p:txBody>
      </p:sp>
    </p:spTree>
    <p:extLst>
      <p:ext uri="{BB962C8B-B14F-4D97-AF65-F5344CB8AC3E}">
        <p14:creationId xmlns:p14="http://schemas.microsoft.com/office/powerpoint/2010/main" val="2529709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extLst>
      <p:ext uri="{BB962C8B-B14F-4D97-AF65-F5344CB8AC3E}">
        <p14:creationId xmlns:p14="http://schemas.microsoft.com/office/powerpoint/2010/main" val="3662750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descr="https://brohrer.github.io/images/cheat_she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23" y="72355"/>
            <a:ext cx="7709353" cy="498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7983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Forest Type Prediction DNN</a:t>
            </a:r>
            <a:endParaRPr lang="zh-TW" altLang="en-US" dirty="0"/>
          </a:p>
        </p:txBody>
      </p:sp>
      <p:sp>
        <p:nvSpPr>
          <p:cNvPr id="3" name="文字版面配置區 2"/>
          <p:cNvSpPr>
            <a:spLocks noGrp="1"/>
          </p:cNvSpPr>
          <p:nvPr>
            <p:ph type="body" idx="1"/>
          </p:nvPr>
        </p:nvSpPr>
        <p:spPr/>
        <p:txBody>
          <a:bodyPr/>
          <a:lstStyle/>
          <a:p>
            <a:r>
              <a:rPr lang="zh-TW" altLang="en-US" dirty="0"/>
              <a:t>總共約有一萬四千多筆森林的資料</a:t>
            </a:r>
            <a:r>
              <a:rPr lang="zh-TW" altLang="en-US" dirty="0" smtClean="0"/>
              <a:t>來做分類</a:t>
            </a:r>
            <a:r>
              <a:rPr lang="zh-TW" altLang="en-US" dirty="0"/>
              <a:t>問題</a:t>
            </a:r>
            <a:r>
              <a:rPr lang="en-US" altLang="zh-TW" dirty="0"/>
              <a:t>(</a:t>
            </a:r>
            <a:r>
              <a:rPr lang="zh-TW" altLang="en-US" dirty="0"/>
              <a:t>共</a:t>
            </a:r>
            <a:r>
              <a:rPr lang="en-US" altLang="zh-TW" dirty="0"/>
              <a:t>7</a:t>
            </a:r>
            <a:r>
              <a:rPr lang="zh-TW" altLang="en-US" dirty="0"/>
              <a:t>類</a:t>
            </a:r>
            <a:r>
              <a:rPr lang="en-US" altLang="zh-TW" dirty="0"/>
              <a:t>) </a:t>
            </a:r>
            <a:r>
              <a:rPr lang="zh-TW" altLang="en-US" dirty="0"/>
              <a:t>。</a:t>
            </a:r>
          </a:p>
          <a:p>
            <a:endParaRPr lang="zh-TW" altLang="en-US" dirty="0"/>
          </a:p>
        </p:txBody>
      </p:sp>
      <p:graphicFrame>
        <p:nvGraphicFramePr>
          <p:cNvPr id="4" name="表格 3"/>
          <p:cNvGraphicFramePr>
            <a:graphicFrameLocks noGrp="1"/>
          </p:cNvGraphicFramePr>
          <p:nvPr>
            <p:extLst>
              <p:ext uri="{D42A27DB-BD31-4B8C-83A1-F6EECF244321}">
                <p14:modId xmlns:p14="http://schemas.microsoft.com/office/powerpoint/2010/main" val="4093121671"/>
              </p:ext>
            </p:extLst>
          </p:nvPr>
        </p:nvGraphicFramePr>
        <p:xfrm>
          <a:off x="522516" y="1635019"/>
          <a:ext cx="8380323" cy="1443090"/>
        </p:xfrm>
        <a:graphic>
          <a:graphicData uri="http://schemas.openxmlformats.org/drawingml/2006/table">
            <a:tbl>
              <a:tblPr firstRow="1" bandRow="1">
                <a:tableStyleId>{9CEE7E21-7FF2-48F6-9FC8-05549BC23BCA}</a:tableStyleId>
              </a:tblPr>
              <a:tblGrid>
                <a:gridCol w="1197189">
                  <a:extLst>
                    <a:ext uri="{9D8B030D-6E8A-4147-A177-3AD203B41FA5}">
                      <a16:colId xmlns:a16="http://schemas.microsoft.com/office/drawing/2014/main" val="3533802813"/>
                    </a:ext>
                  </a:extLst>
                </a:gridCol>
                <a:gridCol w="1197189">
                  <a:extLst>
                    <a:ext uri="{9D8B030D-6E8A-4147-A177-3AD203B41FA5}">
                      <a16:colId xmlns:a16="http://schemas.microsoft.com/office/drawing/2014/main" val="4044080586"/>
                    </a:ext>
                  </a:extLst>
                </a:gridCol>
                <a:gridCol w="1197189">
                  <a:extLst>
                    <a:ext uri="{9D8B030D-6E8A-4147-A177-3AD203B41FA5}">
                      <a16:colId xmlns:a16="http://schemas.microsoft.com/office/drawing/2014/main" val="49717260"/>
                    </a:ext>
                  </a:extLst>
                </a:gridCol>
                <a:gridCol w="1197189">
                  <a:extLst>
                    <a:ext uri="{9D8B030D-6E8A-4147-A177-3AD203B41FA5}">
                      <a16:colId xmlns:a16="http://schemas.microsoft.com/office/drawing/2014/main" val="225547404"/>
                    </a:ext>
                  </a:extLst>
                </a:gridCol>
                <a:gridCol w="1197189">
                  <a:extLst>
                    <a:ext uri="{9D8B030D-6E8A-4147-A177-3AD203B41FA5}">
                      <a16:colId xmlns:a16="http://schemas.microsoft.com/office/drawing/2014/main" val="2867661385"/>
                    </a:ext>
                  </a:extLst>
                </a:gridCol>
                <a:gridCol w="1197189">
                  <a:extLst>
                    <a:ext uri="{9D8B030D-6E8A-4147-A177-3AD203B41FA5}">
                      <a16:colId xmlns:a16="http://schemas.microsoft.com/office/drawing/2014/main" val="387001453"/>
                    </a:ext>
                  </a:extLst>
                </a:gridCol>
                <a:gridCol w="1197189">
                  <a:extLst>
                    <a:ext uri="{9D8B030D-6E8A-4147-A177-3AD203B41FA5}">
                      <a16:colId xmlns:a16="http://schemas.microsoft.com/office/drawing/2014/main" val="663789481"/>
                    </a:ext>
                  </a:extLst>
                </a:gridCol>
              </a:tblGrid>
              <a:tr h="555522">
                <a:tc>
                  <a:txBody>
                    <a:bodyPr/>
                    <a:lstStyle/>
                    <a:p>
                      <a:pPr algn="ctr"/>
                      <a:r>
                        <a:rPr lang="en-US" altLang="zh-TW" sz="1400" b="0" i="0" u="none" strike="noStrike" cap="none" dirty="0" smtClean="0">
                          <a:solidFill>
                            <a:srgbClr val="000000"/>
                          </a:solidFill>
                          <a:effectLst/>
                          <a:latin typeface="Arial"/>
                          <a:ea typeface="Arial"/>
                          <a:cs typeface="Arial"/>
                          <a:sym typeface="Arial"/>
                        </a:rPr>
                        <a:t>Spruce/Fir</a:t>
                      </a:r>
                      <a:endParaRPr lang="zh-TW" altLang="en-US" dirty="0"/>
                    </a:p>
                  </a:txBody>
                  <a:tcPr anchor="ctr"/>
                </a:tc>
                <a:tc>
                  <a:txBody>
                    <a:bodyPr/>
                    <a:lstStyle/>
                    <a:p>
                      <a:pPr algn="ctr"/>
                      <a:r>
                        <a:rPr lang="en-US" altLang="zh-TW" sz="1400" b="0" i="0" u="none" strike="noStrike" cap="none" dirty="0" err="1" smtClean="0">
                          <a:solidFill>
                            <a:srgbClr val="000000"/>
                          </a:solidFill>
                          <a:effectLst/>
                          <a:latin typeface="Arial"/>
                          <a:ea typeface="Arial"/>
                          <a:cs typeface="Arial"/>
                          <a:sym typeface="Arial"/>
                        </a:rPr>
                        <a:t>Lodgepole</a:t>
                      </a:r>
                      <a:r>
                        <a:rPr lang="en-US" altLang="zh-TW" sz="1400" b="0" i="0" u="none" strike="noStrike" cap="none" dirty="0" smtClean="0">
                          <a:solidFill>
                            <a:srgbClr val="000000"/>
                          </a:solidFill>
                          <a:effectLst/>
                          <a:latin typeface="Arial"/>
                          <a:ea typeface="Arial"/>
                          <a:cs typeface="Arial"/>
                          <a:sym typeface="Arial"/>
                        </a:rPr>
                        <a:t> Pine</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Ponderosa Pine</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Cottonwood/Willow</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Aspen</a:t>
                      </a:r>
                      <a:endParaRPr lang="zh-TW" altLang="en-US" dirty="0"/>
                    </a:p>
                  </a:txBody>
                  <a:tcPr anchor="ctr"/>
                </a:tc>
                <a:tc>
                  <a:txBody>
                    <a:bodyPr/>
                    <a:lstStyle/>
                    <a:p>
                      <a:pPr algn="ctr"/>
                      <a:r>
                        <a:rPr lang="en-US" altLang="zh-TW" sz="1400" b="0" i="0" u="none" strike="noStrike" cap="none" dirty="0" smtClean="0">
                          <a:solidFill>
                            <a:srgbClr val="000000"/>
                          </a:solidFill>
                          <a:effectLst/>
                          <a:latin typeface="Arial"/>
                          <a:ea typeface="Arial"/>
                          <a:cs typeface="Arial"/>
                          <a:sym typeface="Arial"/>
                        </a:rPr>
                        <a:t>Douglas-fir</a:t>
                      </a:r>
                      <a:endParaRPr lang="zh-TW" altLang="en-US" dirty="0"/>
                    </a:p>
                  </a:txBody>
                  <a:tcPr anchor="ctr"/>
                </a:tc>
                <a:tc>
                  <a:txBody>
                    <a:bodyPr/>
                    <a:lstStyle/>
                    <a:p>
                      <a:pPr algn="ctr"/>
                      <a:r>
                        <a:rPr lang="en-US" altLang="zh-TW" sz="1400" b="0" i="0" u="none" strike="noStrike" cap="none" dirty="0" err="1" smtClean="0">
                          <a:solidFill>
                            <a:srgbClr val="000000"/>
                          </a:solidFill>
                          <a:effectLst/>
                          <a:latin typeface="Arial"/>
                          <a:ea typeface="Arial"/>
                          <a:cs typeface="Arial"/>
                          <a:sym typeface="Arial"/>
                        </a:rPr>
                        <a:t>Krummholz</a:t>
                      </a:r>
                      <a:endParaRPr lang="zh-TW" altLang="en-US" dirty="0"/>
                    </a:p>
                  </a:txBody>
                  <a:tcPr anchor="ctr"/>
                </a:tc>
                <a:extLst>
                  <a:ext uri="{0D108BD9-81ED-4DB2-BD59-A6C34878D82A}">
                    <a16:rowId xmlns:a16="http://schemas.microsoft.com/office/drawing/2014/main" val="3808684894"/>
                  </a:ext>
                </a:extLst>
              </a:tr>
              <a:tr h="443784">
                <a:tc>
                  <a:txBody>
                    <a:bodyPr/>
                    <a:lstStyle/>
                    <a:p>
                      <a:pPr algn="ctr"/>
                      <a:r>
                        <a:rPr lang="zh-TW" altLang="en-US" sz="1400" b="0" i="0" u="none" strike="noStrike" cap="none" dirty="0" smtClean="0">
                          <a:solidFill>
                            <a:srgbClr val="000000"/>
                          </a:solidFill>
                          <a:effectLst/>
                          <a:latin typeface="Arial"/>
                          <a:ea typeface="Arial"/>
                          <a:cs typeface="Arial"/>
                          <a:sym typeface="Arial"/>
                        </a:rPr>
                        <a:t>雲杉木</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海灘松</a:t>
                      </a:r>
                      <a:endParaRPr lang="zh-TW" altLang="en-US" dirty="0"/>
                    </a:p>
                  </a:txBody>
                  <a:tcPr anchor="ctr"/>
                </a:tc>
                <a:tc>
                  <a:txBody>
                    <a:bodyPr/>
                    <a:lstStyle/>
                    <a:p>
                      <a:pPr algn="ctr"/>
                      <a:r>
                        <a:rPr lang="zh-TW" altLang="en-US" dirty="0" smtClean="0"/>
                        <a:t>西黃松</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三角葉楊</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白楊樹</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花旗松</a:t>
                      </a:r>
                      <a:endParaRPr lang="zh-TW" altLang="en-US" dirty="0"/>
                    </a:p>
                  </a:txBody>
                  <a:tcPr anchor="ctr"/>
                </a:tc>
                <a:tc>
                  <a:txBody>
                    <a:bodyPr/>
                    <a:lstStyle/>
                    <a:p>
                      <a:pPr algn="ctr"/>
                      <a:r>
                        <a:rPr lang="zh-TW" altLang="en-US" sz="1400" b="0" i="0" u="none" strike="noStrike" cap="none" dirty="0" smtClean="0">
                          <a:solidFill>
                            <a:srgbClr val="000000"/>
                          </a:solidFill>
                          <a:effectLst/>
                          <a:latin typeface="Arial"/>
                          <a:ea typeface="Arial"/>
                          <a:cs typeface="Arial"/>
                          <a:sym typeface="Arial"/>
                        </a:rPr>
                        <a:t>高山矮曲林</a:t>
                      </a:r>
                      <a:endParaRPr lang="zh-TW" altLang="en-US" dirty="0"/>
                    </a:p>
                  </a:txBody>
                  <a:tcPr anchor="ctr"/>
                </a:tc>
                <a:extLst>
                  <a:ext uri="{0D108BD9-81ED-4DB2-BD59-A6C34878D82A}">
                    <a16:rowId xmlns:a16="http://schemas.microsoft.com/office/drawing/2014/main" val="4081705040"/>
                  </a:ext>
                </a:extLst>
              </a:tr>
              <a:tr h="443784">
                <a:tc>
                  <a:txBody>
                    <a:bodyPr/>
                    <a:lstStyle/>
                    <a:p>
                      <a:pPr algn="ctr"/>
                      <a:r>
                        <a:rPr lang="en-US" altLang="zh-TW" dirty="0" smtClean="0"/>
                        <a:t>1</a:t>
                      </a:r>
                      <a:endParaRPr lang="zh-TW" altLang="en-US" dirty="0"/>
                    </a:p>
                  </a:txBody>
                  <a:tcPr anchor="ctr"/>
                </a:tc>
                <a:tc>
                  <a:txBody>
                    <a:bodyPr/>
                    <a:lstStyle/>
                    <a:p>
                      <a:pPr algn="ctr"/>
                      <a:r>
                        <a:rPr lang="en-US" altLang="zh-TW" dirty="0" smtClean="0"/>
                        <a:t>2</a:t>
                      </a:r>
                      <a:endParaRPr lang="zh-TW" altLang="en-US" dirty="0"/>
                    </a:p>
                  </a:txBody>
                  <a:tcPr anchor="ctr"/>
                </a:tc>
                <a:tc>
                  <a:txBody>
                    <a:bodyPr/>
                    <a:lstStyle/>
                    <a:p>
                      <a:pPr algn="ctr"/>
                      <a:r>
                        <a:rPr lang="en-US" altLang="zh-TW" dirty="0" smtClean="0"/>
                        <a:t>3</a:t>
                      </a:r>
                      <a:endParaRPr lang="zh-TW" altLang="en-US" dirty="0"/>
                    </a:p>
                  </a:txBody>
                  <a:tcPr anchor="ctr"/>
                </a:tc>
                <a:tc>
                  <a:txBody>
                    <a:bodyPr/>
                    <a:lstStyle/>
                    <a:p>
                      <a:pPr algn="ctr"/>
                      <a:r>
                        <a:rPr lang="en-US" altLang="zh-TW" dirty="0" smtClean="0"/>
                        <a:t>4</a:t>
                      </a:r>
                      <a:endParaRPr lang="zh-TW" altLang="en-US" dirty="0"/>
                    </a:p>
                  </a:txBody>
                  <a:tcPr anchor="ctr"/>
                </a:tc>
                <a:tc>
                  <a:txBody>
                    <a:bodyPr/>
                    <a:lstStyle/>
                    <a:p>
                      <a:pPr algn="ctr"/>
                      <a:r>
                        <a:rPr lang="en-US" altLang="zh-TW" dirty="0" smtClean="0"/>
                        <a:t>5</a:t>
                      </a:r>
                      <a:endParaRPr lang="zh-TW" altLang="en-US" dirty="0"/>
                    </a:p>
                  </a:txBody>
                  <a:tcPr anchor="ctr"/>
                </a:tc>
                <a:tc>
                  <a:txBody>
                    <a:bodyPr/>
                    <a:lstStyle/>
                    <a:p>
                      <a:pPr algn="ctr"/>
                      <a:r>
                        <a:rPr lang="en-US" altLang="zh-TW" dirty="0" smtClean="0"/>
                        <a:t>6</a:t>
                      </a:r>
                      <a:endParaRPr lang="zh-TW" altLang="en-US" dirty="0"/>
                    </a:p>
                  </a:txBody>
                  <a:tcPr anchor="ctr"/>
                </a:tc>
                <a:tc>
                  <a:txBody>
                    <a:bodyPr/>
                    <a:lstStyle/>
                    <a:p>
                      <a:pPr algn="ctr"/>
                      <a:r>
                        <a:rPr lang="en-US" altLang="zh-TW" dirty="0" smtClean="0"/>
                        <a:t>7</a:t>
                      </a:r>
                      <a:endParaRPr lang="zh-TW" altLang="en-US" dirty="0"/>
                    </a:p>
                  </a:txBody>
                  <a:tcPr anchor="ctr"/>
                </a:tc>
                <a:extLst>
                  <a:ext uri="{0D108BD9-81ED-4DB2-BD59-A6C34878D82A}">
                    <a16:rowId xmlns:a16="http://schemas.microsoft.com/office/drawing/2014/main" val="3688484571"/>
                  </a:ext>
                </a:extLst>
              </a:tr>
            </a:tbl>
          </a:graphicData>
        </a:graphic>
      </p:graphicFrame>
      <p:pic>
        <p:nvPicPr>
          <p:cNvPr id="6" name="Picture 2" descr="「cottonwood 中文」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627" y="3217435"/>
            <a:ext cx="1088710" cy="781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spen 白楊樹」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771" y="3211784"/>
            <a:ext cx="1115368" cy="10949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花旗松」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6545" y="3221656"/>
            <a:ext cx="1075174" cy="10751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rummholz」的圖片搜尋結果"/>
          <p:cNvPicPr>
            <a:picLocks noChangeAspect="1" noChangeArrowheads="1"/>
          </p:cNvPicPr>
          <p:nvPr/>
        </p:nvPicPr>
        <p:blipFill rotWithShape="1">
          <a:blip r:embed="rId5">
            <a:extLst>
              <a:ext uri="{28A0092B-C50C-407E-A947-70E740481C1C}">
                <a14:useLocalDpi xmlns:a14="http://schemas.microsoft.com/office/drawing/2010/main" val="0"/>
              </a:ext>
            </a:extLst>
          </a:blip>
          <a:srcRect r="26764"/>
          <a:stretch/>
        </p:blipFill>
        <p:spPr bwMode="auto">
          <a:xfrm>
            <a:off x="7732126" y="3211784"/>
            <a:ext cx="1170713" cy="10475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onderosa Pine」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4610" y="3211784"/>
            <a:ext cx="1051452" cy="10514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dgepole Pine」的圖片搜尋結果"/>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623" y="3211784"/>
            <a:ext cx="1050016" cy="11454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ruce 中文」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16" y="3237332"/>
            <a:ext cx="1069371" cy="1069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2884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特徵一覽</a:t>
            </a:r>
            <a:endParaRPr lang="zh-TW" altLang="en-US" dirty="0"/>
          </a:p>
        </p:txBody>
      </p:sp>
      <p:sp>
        <p:nvSpPr>
          <p:cNvPr id="6" name="矩形 5"/>
          <p:cNvSpPr/>
          <p:nvPr/>
        </p:nvSpPr>
        <p:spPr>
          <a:xfrm>
            <a:off x="517490" y="1348483"/>
            <a:ext cx="1019908" cy="477054"/>
          </a:xfrm>
          <a:prstGeom prst="rect">
            <a:avLst/>
          </a:prstGeom>
        </p:spPr>
        <p:txBody>
          <a:bodyPr wrap="square">
            <a:spAutoFit/>
          </a:bodyPr>
          <a:lstStyle/>
          <a:p>
            <a:r>
              <a:rPr lang="en-US" altLang="zh-TW" dirty="0"/>
              <a:t>Elevation</a:t>
            </a:r>
          </a:p>
          <a:p>
            <a:r>
              <a:rPr lang="en-US" altLang="zh-TW" sz="1100" dirty="0"/>
              <a:t>(</a:t>
            </a:r>
            <a:r>
              <a:rPr lang="zh-TW" altLang="en-US" sz="1100" dirty="0"/>
              <a:t>海拔</a:t>
            </a:r>
            <a:r>
              <a:rPr lang="en-US" altLang="zh-TW" sz="1100" dirty="0"/>
              <a:t>)</a:t>
            </a:r>
            <a:endParaRPr lang="zh-TW" altLang="en-US" sz="1100" dirty="0"/>
          </a:p>
        </p:txBody>
      </p:sp>
      <p:sp>
        <p:nvSpPr>
          <p:cNvPr id="7" name="矩形 6"/>
          <p:cNvSpPr/>
          <p:nvPr/>
        </p:nvSpPr>
        <p:spPr>
          <a:xfrm>
            <a:off x="1733341" y="1348483"/>
            <a:ext cx="909375" cy="477054"/>
          </a:xfrm>
          <a:prstGeom prst="rect">
            <a:avLst/>
          </a:prstGeom>
        </p:spPr>
        <p:txBody>
          <a:bodyPr wrap="square">
            <a:spAutoFit/>
          </a:bodyPr>
          <a:lstStyle/>
          <a:p>
            <a:r>
              <a:rPr lang="en-US" altLang="zh-TW" dirty="0"/>
              <a:t>Aspect </a:t>
            </a:r>
          </a:p>
          <a:p>
            <a:r>
              <a:rPr lang="en-US" altLang="zh-TW" sz="1100" dirty="0"/>
              <a:t>(</a:t>
            </a:r>
            <a:r>
              <a:rPr lang="zh-TW" altLang="en-US" sz="1100" dirty="0"/>
              <a:t>方位角</a:t>
            </a:r>
            <a:r>
              <a:rPr lang="en-US" altLang="zh-TW" sz="1100" dirty="0"/>
              <a:t>)</a:t>
            </a:r>
            <a:endParaRPr lang="zh-TW" altLang="en-US" sz="1100" dirty="0"/>
          </a:p>
        </p:txBody>
      </p:sp>
      <p:sp>
        <p:nvSpPr>
          <p:cNvPr id="8" name="矩形 7"/>
          <p:cNvSpPr/>
          <p:nvPr/>
        </p:nvSpPr>
        <p:spPr>
          <a:xfrm>
            <a:off x="2838659" y="1348483"/>
            <a:ext cx="768699" cy="477054"/>
          </a:xfrm>
          <a:prstGeom prst="rect">
            <a:avLst/>
          </a:prstGeom>
        </p:spPr>
        <p:txBody>
          <a:bodyPr wrap="square">
            <a:spAutoFit/>
          </a:bodyPr>
          <a:lstStyle/>
          <a:p>
            <a:r>
              <a:rPr lang="en-US" altLang="zh-TW" dirty="0"/>
              <a:t>Slope </a:t>
            </a:r>
          </a:p>
          <a:p>
            <a:r>
              <a:rPr lang="en-US" altLang="zh-TW" sz="1100" dirty="0"/>
              <a:t>(</a:t>
            </a:r>
            <a:r>
              <a:rPr lang="zh-TW" altLang="en-US" sz="1100" dirty="0"/>
              <a:t>坡度</a:t>
            </a:r>
            <a:r>
              <a:rPr lang="en-US" altLang="zh-TW" sz="1100" dirty="0"/>
              <a:t>)</a:t>
            </a:r>
            <a:endParaRPr lang="zh-TW" altLang="en-US" sz="1100" dirty="0"/>
          </a:p>
        </p:txBody>
      </p:sp>
      <p:sp>
        <p:nvSpPr>
          <p:cNvPr id="9" name="矩形 8"/>
          <p:cNvSpPr/>
          <p:nvPr/>
        </p:nvSpPr>
        <p:spPr>
          <a:xfrm>
            <a:off x="3803301" y="1348483"/>
            <a:ext cx="4572000" cy="469359"/>
          </a:xfrm>
          <a:prstGeom prst="rect">
            <a:avLst/>
          </a:prstGeom>
        </p:spPr>
        <p:txBody>
          <a:bodyPr>
            <a:spAutoFit/>
          </a:bodyPr>
          <a:lstStyle/>
          <a:p>
            <a:r>
              <a:rPr lang="en-US" altLang="zh-TW" dirty="0" err="1"/>
              <a:t>Horizontal_Distance_To_Hydrology</a:t>
            </a:r>
            <a:r>
              <a:rPr lang="en-US" altLang="zh-TW" dirty="0"/>
              <a:t> </a:t>
            </a:r>
            <a:r>
              <a:rPr lang="zh-TW" altLang="en-US" dirty="0"/>
              <a:t> </a:t>
            </a:r>
            <a:endParaRPr lang="en-US" altLang="zh-TW" dirty="0"/>
          </a:p>
          <a:p>
            <a:r>
              <a:rPr lang="en-US" altLang="zh-TW" sz="1050" dirty="0"/>
              <a:t>(</a:t>
            </a:r>
            <a:r>
              <a:rPr lang="zh-TW" altLang="en-US" sz="1050" dirty="0"/>
              <a:t>水源水平距離</a:t>
            </a:r>
            <a:r>
              <a:rPr lang="en-US" altLang="zh-TW" sz="1050" dirty="0"/>
              <a:t>)</a:t>
            </a:r>
            <a:endParaRPr lang="zh-TW" altLang="en-US" sz="1050" dirty="0"/>
          </a:p>
        </p:txBody>
      </p:sp>
      <p:sp>
        <p:nvSpPr>
          <p:cNvPr id="10" name="矩形 9"/>
          <p:cNvSpPr/>
          <p:nvPr/>
        </p:nvSpPr>
        <p:spPr>
          <a:xfrm>
            <a:off x="517490" y="2016102"/>
            <a:ext cx="4572000" cy="646331"/>
          </a:xfrm>
          <a:prstGeom prst="rect">
            <a:avLst/>
          </a:prstGeom>
        </p:spPr>
        <p:txBody>
          <a:bodyPr>
            <a:spAutoFit/>
          </a:bodyPr>
          <a:lstStyle/>
          <a:p>
            <a:r>
              <a:rPr lang="en-US" altLang="zh-TW" dirty="0" err="1"/>
              <a:t>Vertical_Distance_To_Hydrology</a:t>
            </a:r>
            <a:r>
              <a:rPr lang="en-US" altLang="zh-TW" sz="2000" dirty="0"/>
              <a:t> </a:t>
            </a:r>
          </a:p>
          <a:p>
            <a:pPr>
              <a:defRPr/>
            </a:pPr>
            <a:r>
              <a:rPr lang="zh-TW" altLang="en-US" sz="1600" dirty="0"/>
              <a:t> </a:t>
            </a:r>
            <a:r>
              <a:rPr lang="en-US" altLang="zh-TW" sz="1100" dirty="0"/>
              <a:t>(</a:t>
            </a:r>
            <a:r>
              <a:rPr lang="zh-TW" altLang="en-US" sz="1100" dirty="0"/>
              <a:t>水源垂直距離</a:t>
            </a:r>
            <a:r>
              <a:rPr lang="en-US" altLang="zh-TW" sz="1100" dirty="0"/>
              <a:t>)</a:t>
            </a:r>
            <a:endParaRPr lang="zh-TW" altLang="en-US" sz="1100" dirty="0"/>
          </a:p>
        </p:txBody>
      </p:sp>
      <p:sp>
        <p:nvSpPr>
          <p:cNvPr id="11" name="矩形 10"/>
          <p:cNvSpPr/>
          <p:nvPr/>
        </p:nvSpPr>
        <p:spPr>
          <a:xfrm>
            <a:off x="3411415" y="2104587"/>
            <a:ext cx="4572000" cy="469359"/>
          </a:xfrm>
          <a:prstGeom prst="rect">
            <a:avLst/>
          </a:prstGeom>
        </p:spPr>
        <p:txBody>
          <a:bodyPr>
            <a:spAutoFit/>
          </a:bodyPr>
          <a:lstStyle/>
          <a:p>
            <a:r>
              <a:rPr lang="en-US" altLang="zh-TW" dirty="0" err="1"/>
              <a:t>Horizontal_Distance_To_Roadways</a:t>
            </a:r>
            <a:endParaRPr lang="en-US" altLang="zh-TW" dirty="0"/>
          </a:p>
          <a:p>
            <a:r>
              <a:rPr lang="en-US" altLang="zh-TW" sz="1050" dirty="0"/>
              <a:t>(</a:t>
            </a:r>
            <a:r>
              <a:rPr lang="zh-TW" altLang="en-US" sz="1050" dirty="0"/>
              <a:t>最近道路水平距離</a:t>
            </a:r>
            <a:r>
              <a:rPr lang="en-US" altLang="zh-TW" sz="1050" dirty="0"/>
              <a:t>)</a:t>
            </a:r>
            <a:endParaRPr lang="zh-TW" altLang="en-US" sz="1050" dirty="0"/>
          </a:p>
        </p:txBody>
      </p:sp>
      <p:sp>
        <p:nvSpPr>
          <p:cNvPr id="12" name="矩形 11"/>
          <p:cNvSpPr/>
          <p:nvPr/>
        </p:nvSpPr>
        <p:spPr>
          <a:xfrm>
            <a:off x="6847949" y="2100739"/>
            <a:ext cx="1713244" cy="477054"/>
          </a:xfrm>
          <a:prstGeom prst="rect">
            <a:avLst/>
          </a:prstGeom>
        </p:spPr>
        <p:txBody>
          <a:bodyPr wrap="square">
            <a:spAutoFit/>
          </a:bodyPr>
          <a:lstStyle/>
          <a:p>
            <a:r>
              <a:rPr lang="en-US" altLang="zh-TW" dirty="0"/>
              <a:t>Hillshade_9am </a:t>
            </a:r>
          </a:p>
          <a:p>
            <a:r>
              <a:rPr lang="en-US" altLang="zh-TW" sz="1100" dirty="0"/>
              <a:t>(</a:t>
            </a:r>
            <a:r>
              <a:rPr lang="zh-TW" altLang="en-US" sz="1100" dirty="0"/>
              <a:t>夏至上午</a:t>
            </a:r>
            <a:r>
              <a:rPr lang="en-US" altLang="zh-TW" sz="1100" dirty="0"/>
              <a:t>9</a:t>
            </a:r>
            <a:r>
              <a:rPr lang="zh-TW" altLang="en-US" sz="1100" dirty="0"/>
              <a:t>點山丘索引</a:t>
            </a:r>
            <a:r>
              <a:rPr lang="en-US" altLang="zh-TW" sz="1100" dirty="0"/>
              <a:t>)</a:t>
            </a:r>
            <a:endParaRPr lang="zh-TW" altLang="en-US" sz="1100" dirty="0"/>
          </a:p>
        </p:txBody>
      </p:sp>
      <p:sp>
        <p:nvSpPr>
          <p:cNvPr id="13" name="矩形 12"/>
          <p:cNvSpPr/>
          <p:nvPr/>
        </p:nvSpPr>
        <p:spPr>
          <a:xfrm>
            <a:off x="6857999" y="1340788"/>
            <a:ext cx="1622809" cy="477054"/>
          </a:xfrm>
          <a:prstGeom prst="rect">
            <a:avLst/>
          </a:prstGeom>
        </p:spPr>
        <p:txBody>
          <a:bodyPr wrap="square">
            <a:spAutoFit/>
          </a:bodyPr>
          <a:lstStyle/>
          <a:p>
            <a:r>
              <a:rPr lang="en-US" altLang="zh-TW" dirty="0" err="1"/>
              <a:t>Hillshade_Noon</a:t>
            </a:r>
            <a:endParaRPr lang="en-US" altLang="zh-TW" dirty="0"/>
          </a:p>
          <a:p>
            <a:r>
              <a:rPr lang="en-US" altLang="zh-TW" sz="1100" dirty="0"/>
              <a:t>(</a:t>
            </a:r>
            <a:r>
              <a:rPr lang="zh-TW" altLang="en-US" sz="1100" dirty="0"/>
              <a:t>夏至中午丘索引</a:t>
            </a:r>
            <a:r>
              <a:rPr lang="en-US" altLang="zh-TW" sz="1100" dirty="0"/>
              <a:t>)</a:t>
            </a:r>
            <a:endParaRPr lang="zh-TW" altLang="en-US" sz="1100" dirty="0"/>
          </a:p>
        </p:txBody>
      </p:sp>
      <p:sp>
        <p:nvSpPr>
          <p:cNvPr id="14" name="矩形 13"/>
          <p:cNvSpPr/>
          <p:nvPr/>
        </p:nvSpPr>
        <p:spPr>
          <a:xfrm>
            <a:off x="6847949" y="2871497"/>
            <a:ext cx="1625766" cy="477054"/>
          </a:xfrm>
          <a:prstGeom prst="rect">
            <a:avLst/>
          </a:prstGeom>
        </p:spPr>
        <p:txBody>
          <a:bodyPr wrap="none">
            <a:spAutoFit/>
          </a:bodyPr>
          <a:lstStyle/>
          <a:p>
            <a:pPr>
              <a:defRPr/>
            </a:pPr>
            <a:r>
              <a:rPr lang="en-US" altLang="zh-TW" dirty="0" smtClean="0"/>
              <a:t>Hillshade_3pm</a:t>
            </a:r>
          </a:p>
          <a:p>
            <a:pPr>
              <a:defRPr/>
            </a:pPr>
            <a:r>
              <a:rPr lang="en-US" altLang="zh-TW" sz="1100" dirty="0" smtClean="0"/>
              <a:t>(</a:t>
            </a:r>
            <a:r>
              <a:rPr lang="zh-TW" altLang="en-US" sz="1100" dirty="0" smtClean="0"/>
              <a:t>夏至下午</a:t>
            </a:r>
            <a:r>
              <a:rPr lang="en-US" altLang="zh-TW" sz="1100" dirty="0" smtClean="0"/>
              <a:t>3</a:t>
            </a:r>
            <a:r>
              <a:rPr lang="zh-TW" altLang="en-US" sz="1100" dirty="0" smtClean="0"/>
              <a:t>點山丘索引</a:t>
            </a:r>
            <a:r>
              <a:rPr lang="en-US" altLang="zh-TW" sz="1100" dirty="0" smtClean="0"/>
              <a:t>)</a:t>
            </a:r>
            <a:endParaRPr lang="zh-TW" altLang="en-US" sz="1100" dirty="0"/>
          </a:p>
        </p:txBody>
      </p:sp>
      <p:sp>
        <p:nvSpPr>
          <p:cNvPr id="15" name="矩形 14"/>
          <p:cNvSpPr/>
          <p:nvPr/>
        </p:nvSpPr>
        <p:spPr>
          <a:xfrm>
            <a:off x="3702807" y="2860690"/>
            <a:ext cx="3240593" cy="492443"/>
          </a:xfrm>
          <a:prstGeom prst="rect">
            <a:avLst/>
          </a:prstGeom>
        </p:spPr>
        <p:txBody>
          <a:bodyPr wrap="square">
            <a:spAutoFit/>
          </a:bodyPr>
          <a:lstStyle/>
          <a:p>
            <a:r>
              <a:rPr lang="en-US" altLang="zh-TW" dirty="0" err="1" smtClean="0"/>
              <a:t>Horizontal_Distance_To_Fire_Points</a:t>
            </a:r>
            <a:r>
              <a:rPr lang="en-US" altLang="zh-TW" dirty="0" smtClean="0"/>
              <a:t> </a:t>
            </a:r>
          </a:p>
          <a:p>
            <a:r>
              <a:rPr lang="en-US" altLang="zh-TW" sz="1200" dirty="0" smtClean="0"/>
              <a:t>(</a:t>
            </a:r>
            <a:r>
              <a:rPr lang="zh-TW" altLang="en-US" sz="1200" dirty="0" smtClean="0"/>
              <a:t>水平火源距離</a:t>
            </a:r>
            <a:r>
              <a:rPr lang="en-US" altLang="zh-TW" sz="1200" dirty="0" smtClean="0"/>
              <a:t>)</a:t>
            </a:r>
            <a:endParaRPr lang="zh-TW" altLang="en-US" sz="1200" dirty="0"/>
          </a:p>
        </p:txBody>
      </p:sp>
      <p:sp>
        <p:nvSpPr>
          <p:cNvPr id="16" name="矩形 15"/>
          <p:cNvSpPr/>
          <p:nvPr/>
        </p:nvSpPr>
        <p:spPr>
          <a:xfrm>
            <a:off x="517490" y="2783746"/>
            <a:ext cx="1773534" cy="569387"/>
          </a:xfrm>
          <a:prstGeom prst="rect">
            <a:avLst/>
          </a:prstGeom>
        </p:spPr>
        <p:txBody>
          <a:bodyPr wrap="square">
            <a:spAutoFit/>
          </a:bodyPr>
          <a:lstStyle/>
          <a:p>
            <a:r>
              <a:rPr lang="en-US" altLang="zh-TW" dirty="0" err="1"/>
              <a:t>Wilderness_Area</a:t>
            </a:r>
            <a:r>
              <a:rPr lang="en-US" altLang="zh-TW" sz="2000" dirty="0"/>
              <a:t> </a:t>
            </a:r>
          </a:p>
          <a:p>
            <a:r>
              <a:rPr lang="en-US" altLang="zh-TW" sz="1100" dirty="0"/>
              <a:t>(</a:t>
            </a:r>
            <a:r>
              <a:rPr lang="zh-TW" altLang="en-US" sz="1100" dirty="0"/>
              <a:t>指定荒野地區種類</a:t>
            </a:r>
            <a:r>
              <a:rPr lang="en-US" altLang="zh-TW" sz="1100" dirty="0"/>
              <a:t>)</a:t>
            </a:r>
            <a:r>
              <a:rPr lang="zh-TW" altLang="en-US" sz="1100" dirty="0"/>
              <a:t>*</a:t>
            </a:r>
            <a:r>
              <a:rPr lang="en-US" altLang="zh-TW" sz="1100" dirty="0"/>
              <a:t>4</a:t>
            </a:r>
            <a:endParaRPr lang="zh-TW" altLang="en-US" sz="1100" dirty="0"/>
          </a:p>
        </p:txBody>
      </p:sp>
      <p:sp>
        <p:nvSpPr>
          <p:cNvPr id="17" name="矩形 16"/>
          <p:cNvSpPr/>
          <p:nvPr/>
        </p:nvSpPr>
        <p:spPr>
          <a:xfrm>
            <a:off x="2235758" y="2880055"/>
            <a:ext cx="1733341" cy="477054"/>
          </a:xfrm>
          <a:prstGeom prst="rect">
            <a:avLst/>
          </a:prstGeom>
        </p:spPr>
        <p:txBody>
          <a:bodyPr wrap="square">
            <a:spAutoFit/>
          </a:bodyPr>
          <a:lstStyle/>
          <a:p>
            <a:r>
              <a:rPr lang="en-US" altLang="zh-TW" dirty="0" err="1"/>
              <a:t>Soil_Type</a:t>
            </a:r>
            <a:r>
              <a:rPr lang="en-US" altLang="zh-TW" dirty="0"/>
              <a:t> </a:t>
            </a:r>
          </a:p>
          <a:p>
            <a:r>
              <a:rPr lang="en-US" altLang="zh-TW" sz="1100" dirty="0"/>
              <a:t>(</a:t>
            </a:r>
            <a:r>
              <a:rPr lang="zh-TW" altLang="en-US" sz="1100" dirty="0"/>
              <a:t>指定土壤種類</a:t>
            </a:r>
            <a:r>
              <a:rPr lang="en-US" altLang="zh-TW" sz="1100" dirty="0"/>
              <a:t>)*40</a:t>
            </a:r>
            <a:endParaRPr lang="zh-TW" altLang="en-US" sz="1100" b="1" dirty="0"/>
          </a:p>
        </p:txBody>
      </p:sp>
      <p:sp>
        <p:nvSpPr>
          <p:cNvPr id="18" name="矩形 17"/>
          <p:cNvSpPr/>
          <p:nvPr/>
        </p:nvSpPr>
        <p:spPr>
          <a:xfrm>
            <a:off x="340170" y="1271296"/>
            <a:ext cx="8279842" cy="213593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圓角矩形 18"/>
          <p:cNvSpPr/>
          <p:nvPr/>
        </p:nvSpPr>
        <p:spPr>
          <a:xfrm>
            <a:off x="517490" y="855785"/>
            <a:ext cx="886767" cy="3165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689003" y="871250"/>
            <a:ext cx="543739" cy="307777"/>
          </a:xfrm>
          <a:prstGeom prst="rect">
            <a:avLst/>
          </a:prstGeom>
        </p:spPr>
        <p:txBody>
          <a:bodyPr wrap="none">
            <a:spAutoFit/>
          </a:bodyPr>
          <a:lstStyle/>
          <a:p>
            <a:r>
              <a:rPr lang="zh-TW" altLang="en-US" dirty="0" smtClean="0">
                <a:solidFill>
                  <a:schemeClr val="bg1"/>
                </a:solidFill>
              </a:rPr>
              <a:t>輸入</a:t>
            </a:r>
            <a:endParaRPr lang="zh-TW" altLang="en-US" dirty="0">
              <a:solidFill>
                <a:schemeClr val="bg1"/>
              </a:solidFill>
            </a:endParaRPr>
          </a:p>
        </p:txBody>
      </p:sp>
      <p:sp>
        <p:nvSpPr>
          <p:cNvPr id="21" name="矩形 20"/>
          <p:cNvSpPr/>
          <p:nvPr/>
        </p:nvSpPr>
        <p:spPr>
          <a:xfrm>
            <a:off x="517490" y="4265384"/>
            <a:ext cx="1215851" cy="538609"/>
          </a:xfrm>
          <a:prstGeom prst="rect">
            <a:avLst/>
          </a:prstGeom>
        </p:spPr>
        <p:txBody>
          <a:bodyPr wrap="square">
            <a:spAutoFit/>
          </a:bodyPr>
          <a:lstStyle/>
          <a:p>
            <a:r>
              <a:rPr lang="en-US" altLang="zh-TW" dirty="0" err="1"/>
              <a:t>Cover_Type</a:t>
            </a:r>
            <a:r>
              <a:rPr lang="en-US" altLang="zh-TW" sz="1800" dirty="0"/>
              <a:t> </a:t>
            </a:r>
          </a:p>
          <a:p>
            <a:r>
              <a:rPr lang="en-US" altLang="zh-TW" sz="1100" dirty="0"/>
              <a:t>(</a:t>
            </a:r>
            <a:r>
              <a:rPr lang="zh-TW" altLang="en-US" sz="1100" dirty="0"/>
              <a:t>樹木種類</a:t>
            </a:r>
            <a:r>
              <a:rPr lang="en-US" altLang="zh-TW" sz="1100" dirty="0"/>
              <a:t>)</a:t>
            </a:r>
            <a:endParaRPr lang="zh-TW" altLang="en-US" sz="1100" dirty="0"/>
          </a:p>
        </p:txBody>
      </p:sp>
      <p:sp>
        <p:nvSpPr>
          <p:cNvPr id="22" name="圓角矩形 21"/>
          <p:cNvSpPr/>
          <p:nvPr/>
        </p:nvSpPr>
        <p:spPr>
          <a:xfrm>
            <a:off x="517490" y="3678048"/>
            <a:ext cx="886767" cy="316523"/>
          </a:xfrm>
          <a:prstGeom prst="roundRect">
            <a:avLst/>
          </a:prstGeom>
          <a:solidFill>
            <a:srgbClr val="FF6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89003" y="3693513"/>
            <a:ext cx="543739" cy="307777"/>
          </a:xfrm>
          <a:prstGeom prst="rect">
            <a:avLst/>
          </a:prstGeom>
        </p:spPr>
        <p:txBody>
          <a:bodyPr wrap="none">
            <a:spAutoFit/>
          </a:bodyPr>
          <a:lstStyle/>
          <a:p>
            <a:r>
              <a:rPr lang="zh-TW" altLang="en-US" dirty="0" smtClean="0">
                <a:solidFill>
                  <a:schemeClr val="bg1"/>
                </a:solidFill>
              </a:rPr>
              <a:t>輸出</a:t>
            </a:r>
            <a:endParaRPr lang="zh-TW" altLang="en-US" dirty="0">
              <a:solidFill>
                <a:schemeClr val="bg1"/>
              </a:solidFill>
            </a:endParaRPr>
          </a:p>
        </p:txBody>
      </p:sp>
      <p:sp>
        <p:nvSpPr>
          <p:cNvPr id="24" name="矩形 23"/>
          <p:cNvSpPr/>
          <p:nvPr/>
        </p:nvSpPr>
        <p:spPr>
          <a:xfrm>
            <a:off x="340170" y="4152041"/>
            <a:ext cx="1535522" cy="766887"/>
          </a:xfrm>
          <a:prstGeom prst="rect">
            <a:avLst/>
          </a:prstGeom>
          <a:noFill/>
          <a:ln>
            <a:solidFill>
              <a:srgbClr val="FF6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5647984" y="4305456"/>
            <a:ext cx="2457724" cy="307777"/>
          </a:xfrm>
          <a:prstGeom prst="rect">
            <a:avLst/>
          </a:prstGeom>
          <a:solidFill>
            <a:schemeClr val="tx2">
              <a:lumMod val="90000"/>
            </a:schemeClr>
          </a:solidFill>
        </p:spPr>
        <p:txBody>
          <a:bodyPr wrap="none">
            <a:spAutoFit/>
          </a:bodyPr>
          <a:lstStyle/>
          <a:p>
            <a:r>
              <a:rPr lang="zh-TW" altLang="en-US" dirty="0" smtClean="0"/>
              <a:t>共有</a:t>
            </a:r>
            <a:r>
              <a:rPr lang="en-US" altLang="zh-TW" dirty="0" smtClean="0"/>
              <a:t>54</a:t>
            </a:r>
            <a:r>
              <a:rPr lang="zh-TW" altLang="en-US" dirty="0" smtClean="0"/>
              <a:t>個輸入特徵，</a:t>
            </a:r>
            <a:r>
              <a:rPr lang="en-US" altLang="zh-TW" dirty="0" smtClean="0"/>
              <a:t>1</a:t>
            </a:r>
            <a:r>
              <a:rPr lang="zh-TW" altLang="en-US" dirty="0" smtClean="0"/>
              <a:t>個輸出</a:t>
            </a:r>
            <a:endParaRPr lang="zh-TW" altLang="en-US" dirty="0"/>
          </a:p>
        </p:txBody>
      </p:sp>
      <p:pic>
        <p:nvPicPr>
          <p:cNvPr id="26" name="Picture 4">
            <a:extLst>
              <a:ext uri="{FF2B5EF4-FFF2-40B4-BE49-F238E27FC236}">
                <a16:creationId xmlns:a16="http://schemas.microsoft.com/office/drawing/2014/main" id="{C05AACF9-C635-4D4F-8615-DBBC5FA99148}"/>
              </a:ext>
            </a:extLst>
          </p:cNvPr>
          <p:cNvPicPr>
            <a:picLocks noChangeAspect="1"/>
          </p:cNvPicPr>
          <p:nvPr/>
        </p:nvPicPr>
        <p:blipFill>
          <a:blip r:embed="rId3"/>
          <a:stretch>
            <a:fillRect/>
          </a:stretch>
        </p:blipFill>
        <p:spPr>
          <a:xfrm>
            <a:off x="5035899" y="4034643"/>
            <a:ext cx="612085" cy="612085"/>
          </a:xfrm>
          <a:prstGeom prst="rect">
            <a:avLst/>
          </a:prstGeom>
        </p:spPr>
      </p:pic>
    </p:spTree>
    <p:extLst>
      <p:ext uri="{BB962C8B-B14F-4D97-AF65-F5344CB8AC3E}">
        <p14:creationId xmlns:p14="http://schemas.microsoft.com/office/powerpoint/2010/main" val="3285992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dirty="0">
                <a:solidFill>
                  <a:srgbClr val="000000"/>
                </a:solidFill>
                <a:latin typeface="Calibri"/>
                <a:ea typeface="Calibri"/>
                <a:cs typeface="Calibri"/>
                <a:sym typeface="Calibri"/>
              </a:rPr>
              <a:t>Good result on </a:t>
            </a:r>
            <a:br>
              <a:rPr lang="zh-TW" sz="2400" b="1" i="0" u="none" strike="noStrike" cap="none" dirty="0">
                <a:solidFill>
                  <a:srgbClr val="000000"/>
                </a:solidFill>
                <a:latin typeface="Calibri"/>
                <a:ea typeface="Calibri"/>
                <a:cs typeface="Calibri"/>
                <a:sym typeface="Calibri"/>
              </a:rPr>
            </a:br>
            <a:r>
              <a:rPr lang="zh-TW" sz="2400" b="1" i="0" u="none" strike="noStrike" cap="none" dirty="0">
                <a:solidFill>
                  <a:srgbClr val="000000"/>
                </a:solidFill>
                <a:latin typeface="Calibri"/>
                <a:ea typeface="Calibri"/>
                <a:cs typeface="Calibri"/>
                <a:sym typeface="Calibri"/>
              </a:rPr>
              <a:t>training dataset?</a:t>
            </a:r>
            <a:endParaRPr sz="2400" b="1" i="0" u="none" strike="noStrike" cap="none" dirty="0">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Loss Function</a:t>
              </a:r>
              <a:endParaRPr sz="2000" b="0" i="0" u="none" strike="noStrike" cap="none" dirty="0">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444528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graphicFrame>
        <p:nvGraphicFramePr>
          <p:cNvPr id="4" name="表格 3"/>
          <p:cNvGraphicFramePr>
            <a:graphicFrameLocks noGrp="1"/>
          </p:cNvGraphicFramePr>
          <p:nvPr>
            <p:extLst>
              <p:ext uri="{D42A27DB-BD31-4B8C-83A1-F6EECF244321}">
                <p14:modId xmlns:p14="http://schemas.microsoft.com/office/powerpoint/2010/main" val="30272068"/>
              </p:ext>
            </p:extLst>
          </p:nvPr>
        </p:nvGraphicFramePr>
        <p:xfrm>
          <a:off x="743578" y="1873420"/>
          <a:ext cx="7656844" cy="1874520"/>
        </p:xfrm>
        <a:graphic>
          <a:graphicData uri="http://schemas.openxmlformats.org/drawingml/2006/table">
            <a:tbl>
              <a:tblPr firstRow="1" bandRow="1">
                <a:tableStyleId>{9CEE7E21-7FF2-48F6-9FC8-05549BC23BCA}</a:tableStyleId>
              </a:tblPr>
              <a:tblGrid>
                <a:gridCol w="1195754">
                  <a:extLst>
                    <a:ext uri="{9D8B030D-6E8A-4147-A177-3AD203B41FA5}">
                      <a16:colId xmlns:a16="http://schemas.microsoft.com/office/drawing/2014/main" val="2951539023"/>
                    </a:ext>
                  </a:extLst>
                </a:gridCol>
                <a:gridCol w="1175657">
                  <a:extLst>
                    <a:ext uri="{9D8B030D-6E8A-4147-A177-3AD203B41FA5}">
                      <a16:colId xmlns:a16="http://schemas.microsoft.com/office/drawing/2014/main" val="3894673796"/>
                    </a:ext>
                  </a:extLst>
                </a:gridCol>
                <a:gridCol w="1095271">
                  <a:extLst>
                    <a:ext uri="{9D8B030D-6E8A-4147-A177-3AD203B41FA5}">
                      <a16:colId xmlns:a16="http://schemas.microsoft.com/office/drawing/2014/main" val="1793558378"/>
                    </a:ext>
                  </a:extLst>
                </a:gridCol>
                <a:gridCol w="1175657">
                  <a:extLst>
                    <a:ext uri="{9D8B030D-6E8A-4147-A177-3AD203B41FA5}">
                      <a16:colId xmlns:a16="http://schemas.microsoft.com/office/drawing/2014/main" val="2888414187"/>
                    </a:ext>
                  </a:extLst>
                </a:gridCol>
                <a:gridCol w="1467059">
                  <a:extLst>
                    <a:ext uri="{9D8B030D-6E8A-4147-A177-3AD203B41FA5}">
                      <a16:colId xmlns:a16="http://schemas.microsoft.com/office/drawing/2014/main" val="1673995597"/>
                    </a:ext>
                  </a:extLst>
                </a:gridCol>
                <a:gridCol w="1547446">
                  <a:extLst>
                    <a:ext uri="{9D8B030D-6E8A-4147-A177-3AD203B41FA5}">
                      <a16:colId xmlns:a16="http://schemas.microsoft.com/office/drawing/2014/main" val="688081717"/>
                    </a:ext>
                  </a:extLst>
                </a:gridCol>
              </a:tblGrid>
              <a:tr h="645955">
                <a:tc>
                  <a:txBody>
                    <a:bodyPr/>
                    <a:lstStyle/>
                    <a:p>
                      <a:r>
                        <a:rPr lang="en-US" altLang="zh-TW" sz="1400" b="0" i="0" u="none" strike="noStrike" cap="none" dirty="0" smtClean="0">
                          <a:solidFill>
                            <a:srgbClr val="000000"/>
                          </a:solidFill>
                          <a:effectLst/>
                          <a:latin typeface="Arial"/>
                          <a:ea typeface="Arial"/>
                          <a:cs typeface="Arial"/>
                          <a:sym typeface="Arial"/>
                        </a:rPr>
                        <a:t>Elevation</a:t>
                      </a:r>
                    </a:p>
                    <a:p>
                      <a:r>
                        <a:rPr lang="en-US" altLang="zh-TW" sz="1100" b="0" i="0" u="none" strike="noStrike" cap="none" dirty="0" smtClean="0">
                          <a:solidFill>
                            <a:srgbClr val="000000"/>
                          </a:solidFill>
                          <a:effectLst/>
                          <a:latin typeface="Arial"/>
                          <a:ea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海拔</a:t>
                      </a:r>
                      <a:r>
                        <a:rPr lang="en-US" altLang="zh-TW" sz="1100" b="0" i="0" u="none" strike="noStrike" cap="none" dirty="0" smtClean="0">
                          <a:solidFill>
                            <a:srgbClr val="000000"/>
                          </a:solidFill>
                          <a:effectLst/>
                          <a:latin typeface="Arial"/>
                          <a:ea typeface="Arial"/>
                          <a:cs typeface="Arial"/>
                          <a:sym typeface="Arial"/>
                        </a:rPr>
                        <a:t>)</a:t>
                      </a:r>
                      <a:endParaRPr lang="zh-TW" altLang="en-US" sz="1100" dirty="0"/>
                    </a:p>
                  </a:txBody>
                  <a:tcPr/>
                </a:tc>
                <a:tc>
                  <a:txBody>
                    <a:bodyPr/>
                    <a:lstStyle/>
                    <a:p>
                      <a:r>
                        <a:rPr lang="en-US" altLang="zh-TW" sz="1400" b="0" i="0" u="none" strike="noStrike" cap="none" dirty="0" smtClean="0">
                          <a:solidFill>
                            <a:srgbClr val="000000"/>
                          </a:solidFill>
                          <a:effectLst/>
                          <a:latin typeface="Arial"/>
                          <a:ea typeface="Arial"/>
                          <a:cs typeface="Arial"/>
                          <a:sym typeface="Arial"/>
                        </a:rPr>
                        <a:t>Aspect </a:t>
                      </a:r>
                    </a:p>
                    <a:p>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ea typeface="Arial"/>
                          <a:cs typeface="Arial"/>
                          <a:sym typeface="Arial"/>
                        </a:rPr>
                        <a:t>方位角</a:t>
                      </a:r>
                      <a:r>
                        <a:rPr lang="en-US" altLang="zh-TW" sz="1100" b="0" i="0" u="none" strike="noStrike" cap="none" dirty="0" smtClean="0">
                          <a:solidFill>
                            <a:srgbClr val="000000"/>
                          </a:solidFill>
                          <a:effectLst/>
                          <a:latin typeface="Arial"/>
                          <a:cs typeface="Arial"/>
                          <a:sym typeface="Arial"/>
                        </a:rPr>
                        <a:t>)</a:t>
                      </a:r>
                      <a:endParaRPr lang="zh-TW" altLang="en-US" sz="1100" dirty="0"/>
                    </a:p>
                  </a:txBody>
                  <a:tcPr/>
                </a:tc>
                <a:tc>
                  <a:txBody>
                    <a:bodyPr/>
                    <a:lstStyle/>
                    <a:p>
                      <a:r>
                        <a:rPr lang="en-US" altLang="zh-TW" sz="1400" b="0" i="0" u="none" strike="noStrike" cap="none" dirty="0" smtClean="0">
                          <a:solidFill>
                            <a:srgbClr val="000000"/>
                          </a:solidFill>
                          <a:effectLst/>
                          <a:latin typeface="Arial"/>
                          <a:ea typeface="Arial"/>
                          <a:cs typeface="Arial"/>
                          <a:sym typeface="Arial"/>
                        </a:rPr>
                        <a:t>Slope </a:t>
                      </a:r>
                    </a:p>
                    <a:p>
                      <a:r>
                        <a:rPr lang="en-US" altLang="zh-TW" sz="1100" b="0" i="0" u="none" strike="noStrike" cap="none" dirty="0" smtClean="0">
                          <a:solidFill>
                            <a:srgbClr val="000000"/>
                          </a:solidFill>
                          <a:effectLst/>
                          <a:latin typeface="Arial"/>
                          <a:cs typeface="Arial"/>
                          <a:sym typeface="Arial"/>
                        </a:rPr>
                        <a:t>(</a:t>
                      </a:r>
                      <a:r>
                        <a:rPr lang="zh-TW" altLang="en-US" sz="1100" b="0" i="0" u="none" strike="noStrike" cap="none" dirty="0" smtClean="0">
                          <a:solidFill>
                            <a:srgbClr val="000000"/>
                          </a:solidFill>
                          <a:effectLst/>
                          <a:latin typeface="Arial"/>
                          <a:cs typeface="Arial"/>
                          <a:sym typeface="Arial"/>
                        </a:rPr>
                        <a:t>坡度</a:t>
                      </a:r>
                      <a:r>
                        <a:rPr lang="en-US" altLang="zh-TW" sz="1100" b="0" i="0" u="none" strike="noStrike" cap="none" dirty="0" smtClean="0">
                          <a:solidFill>
                            <a:srgbClr val="000000"/>
                          </a:solidFill>
                          <a:effectLst/>
                          <a:latin typeface="Arial"/>
                          <a:cs typeface="Arial"/>
                          <a:sym typeface="Arial"/>
                        </a:rPr>
                        <a:t>)</a:t>
                      </a:r>
                      <a:endParaRPr lang="zh-TW" altLang="en-US" sz="1100" dirty="0"/>
                    </a:p>
                  </a:txBody>
                  <a:tcPr/>
                </a:tc>
                <a:tc>
                  <a:txBody>
                    <a:bodyPr/>
                    <a:lstStyle/>
                    <a:p>
                      <a:r>
                        <a:rPr lang="en-US" altLang="zh-TW" sz="1100" b="0" i="0" u="none" strike="noStrike" cap="none" dirty="0" err="1" smtClean="0">
                          <a:solidFill>
                            <a:srgbClr val="000000"/>
                          </a:solidFill>
                          <a:effectLst/>
                          <a:latin typeface="Arial"/>
                          <a:ea typeface="Arial"/>
                          <a:cs typeface="Arial"/>
                          <a:sym typeface="Arial"/>
                        </a:rPr>
                        <a:t>Horizontal_Distance_To_Hydrology</a:t>
                      </a:r>
                      <a:r>
                        <a:rPr lang="en-US" altLang="zh-TW" sz="1100" b="0" i="0" u="none" strike="noStrike" cap="none" dirty="0" smtClean="0">
                          <a:solidFill>
                            <a:srgbClr val="000000"/>
                          </a:solidFill>
                          <a:effectLst/>
                          <a:latin typeface="Arial"/>
                          <a:ea typeface="Arial"/>
                          <a:cs typeface="Arial"/>
                          <a:sym typeface="Arial"/>
                        </a:rPr>
                        <a:t> </a:t>
                      </a:r>
                      <a:r>
                        <a:rPr lang="zh-TW" altLang="en-US" sz="1100" b="0" i="0" u="none" strike="noStrike" cap="none" dirty="0" smtClean="0">
                          <a:solidFill>
                            <a:srgbClr val="000000"/>
                          </a:solidFill>
                          <a:effectLst/>
                          <a:latin typeface="Arial"/>
                          <a:ea typeface="Arial"/>
                          <a:cs typeface="Arial"/>
                          <a:sym typeface="Arial"/>
                        </a:rPr>
                        <a:t> </a:t>
                      </a:r>
                      <a:endParaRPr lang="en-US" altLang="zh-TW" sz="1100" b="0" i="0" u="none" strike="noStrike" cap="none" dirty="0" smtClean="0">
                        <a:solidFill>
                          <a:srgbClr val="000000"/>
                        </a:solidFill>
                        <a:effectLst/>
                        <a:latin typeface="Arial"/>
                        <a:ea typeface="Arial"/>
                        <a:cs typeface="Arial"/>
                        <a:sym typeface="Arial"/>
                      </a:endParaRPr>
                    </a:p>
                    <a:p>
                      <a:r>
                        <a:rPr lang="en-US" altLang="zh-TW" sz="900" b="0" i="0" u="none" strike="noStrike" cap="none" dirty="0" smtClean="0">
                          <a:solidFill>
                            <a:srgbClr val="000000"/>
                          </a:solidFill>
                          <a:effectLst/>
                          <a:latin typeface="Arial"/>
                          <a:ea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水源水平距離</a:t>
                      </a:r>
                      <a:r>
                        <a:rPr lang="en-US" altLang="zh-TW" sz="900" b="0" i="0" u="none" strike="noStrike" cap="none" dirty="0" smtClean="0">
                          <a:solidFill>
                            <a:srgbClr val="000000"/>
                          </a:solidFill>
                          <a:effectLst/>
                          <a:latin typeface="Arial"/>
                          <a:ea typeface="Arial"/>
                          <a:cs typeface="Arial"/>
                          <a:sym typeface="Arial"/>
                        </a:rPr>
                        <a:t>)</a:t>
                      </a:r>
                      <a:endParaRPr lang="zh-TW" altLang="en-US" sz="900" dirty="0"/>
                    </a:p>
                  </a:txBody>
                  <a:tcPr/>
                </a:tc>
                <a:tc>
                  <a:txBody>
                    <a:bodyPr/>
                    <a:lstStyle/>
                    <a:p>
                      <a:r>
                        <a:rPr lang="en-US" altLang="zh-TW" sz="1050" b="0" i="0" u="none" strike="noStrike" cap="none" dirty="0" err="1" smtClean="0">
                          <a:solidFill>
                            <a:srgbClr val="000000"/>
                          </a:solidFill>
                          <a:effectLst/>
                          <a:latin typeface="Arial"/>
                          <a:ea typeface="Arial"/>
                          <a:cs typeface="Arial"/>
                          <a:sym typeface="Arial"/>
                        </a:rPr>
                        <a:t>Vertical_Distance_To_Hydrology</a:t>
                      </a:r>
                      <a:r>
                        <a:rPr lang="en-US" altLang="zh-TW" sz="1400" b="0" i="0" u="none" strike="noStrike" cap="none" dirty="0" smtClean="0">
                          <a:solidFill>
                            <a:srgbClr val="000000"/>
                          </a:solidFill>
                          <a:effectLst/>
                          <a:latin typeface="Arial"/>
                          <a:ea typeface="Arial"/>
                          <a:cs typeface="Arial"/>
                          <a:sym typeface="Arial"/>
                        </a:rPr>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100" b="0" i="0" u="none" strike="noStrike" cap="none" dirty="0" smtClean="0">
                          <a:solidFill>
                            <a:srgbClr val="000000"/>
                          </a:solidFill>
                          <a:effectLst/>
                          <a:latin typeface="Arial"/>
                          <a:ea typeface="Arial"/>
                          <a:cs typeface="Arial"/>
                          <a:sym typeface="Arial"/>
                        </a:rPr>
                        <a:t> </a:t>
                      </a:r>
                      <a:r>
                        <a:rPr lang="en-US" altLang="zh-TW" sz="900" b="0" i="0" u="none" strike="noStrike" cap="none" dirty="0" smtClean="0">
                          <a:solidFill>
                            <a:srgbClr val="000000"/>
                          </a:solidFill>
                          <a:effectLst/>
                          <a:latin typeface="Arial"/>
                          <a:ea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水源垂直距離</a:t>
                      </a:r>
                      <a:r>
                        <a:rPr lang="en-US" altLang="zh-TW" sz="900" b="0" i="0" u="none" strike="noStrike" cap="none" dirty="0" smtClean="0">
                          <a:solidFill>
                            <a:srgbClr val="000000"/>
                          </a:solidFill>
                          <a:effectLst/>
                          <a:latin typeface="Arial"/>
                          <a:ea typeface="Arial"/>
                          <a:cs typeface="Arial"/>
                          <a:sym typeface="Arial"/>
                        </a:rPr>
                        <a:t>)</a:t>
                      </a:r>
                      <a:endParaRPr lang="zh-TW" altLang="en-US" sz="900" dirty="0" smtClean="0"/>
                    </a:p>
                  </a:txBody>
                  <a:tcPr/>
                </a:tc>
                <a:tc>
                  <a:txBody>
                    <a:bodyPr/>
                    <a:lstStyle/>
                    <a:p>
                      <a:r>
                        <a:rPr lang="en-US" altLang="zh-TW" sz="1100" b="0" i="0" u="none" strike="noStrike" cap="none" dirty="0" err="1" smtClean="0">
                          <a:solidFill>
                            <a:srgbClr val="000000"/>
                          </a:solidFill>
                          <a:effectLst/>
                          <a:latin typeface="Arial"/>
                          <a:ea typeface="Arial"/>
                          <a:cs typeface="Arial"/>
                          <a:sym typeface="Arial"/>
                        </a:rPr>
                        <a:t>Horizontal_Distance_To_Roadways</a:t>
                      </a:r>
                      <a:endParaRPr lang="en-US" altLang="zh-TW" sz="1100" b="0" i="0" u="none" strike="noStrike" cap="none" dirty="0" smtClean="0">
                        <a:solidFill>
                          <a:srgbClr val="000000"/>
                        </a:solidFill>
                        <a:effectLst/>
                        <a:latin typeface="Arial"/>
                        <a:ea typeface="Arial"/>
                        <a:cs typeface="Arial"/>
                        <a:sym typeface="Arial"/>
                      </a:endParaRP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最近道路水平距離</a:t>
                      </a:r>
                      <a:r>
                        <a:rPr lang="en-US" altLang="zh-TW" sz="900" b="0" i="0" u="none" strike="noStrike" cap="none" dirty="0" smtClean="0">
                          <a:solidFill>
                            <a:srgbClr val="000000"/>
                          </a:solidFill>
                          <a:effectLst/>
                          <a:latin typeface="Arial"/>
                          <a:cs typeface="Arial"/>
                          <a:sym typeface="Arial"/>
                        </a:rPr>
                        <a:t>)</a:t>
                      </a:r>
                      <a:endParaRPr lang="zh-TW" altLang="en-US" sz="900" dirty="0"/>
                    </a:p>
                  </a:txBody>
                  <a:tcPr/>
                </a:tc>
                <a:extLst>
                  <a:ext uri="{0D108BD9-81ED-4DB2-BD59-A6C34878D82A}">
                    <a16:rowId xmlns:a16="http://schemas.microsoft.com/office/drawing/2014/main" val="2656152912"/>
                  </a:ext>
                </a:extLst>
              </a:tr>
              <a:tr h="370840">
                <a:tc>
                  <a:txBody>
                    <a:bodyPr/>
                    <a:lstStyle/>
                    <a:p>
                      <a:r>
                        <a:rPr lang="en-US" altLang="zh-TW" sz="1050" b="0" i="0" u="none" strike="noStrike" cap="none" dirty="0" smtClean="0">
                          <a:solidFill>
                            <a:srgbClr val="000000"/>
                          </a:solidFill>
                          <a:effectLst/>
                          <a:latin typeface="Arial"/>
                          <a:ea typeface="Arial"/>
                          <a:cs typeface="Arial"/>
                          <a:sym typeface="Arial"/>
                        </a:rPr>
                        <a:t>Hillshade_9am </a:t>
                      </a: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夏至上午</a:t>
                      </a:r>
                      <a:r>
                        <a:rPr lang="en-US" altLang="zh-TW" sz="900" b="0" i="0" u="none" strike="noStrike" cap="none" dirty="0" smtClean="0">
                          <a:solidFill>
                            <a:srgbClr val="000000"/>
                          </a:solidFill>
                          <a:effectLst/>
                          <a:latin typeface="Arial"/>
                          <a:ea typeface="Arial"/>
                          <a:cs typeface="Arial"/>
                          <a:sym typeface="Arial"/>
                        </a:rPr>
                        <a:t>9</a:t>
                      </a:r>
                      <a:r>
                        <a:rPr lang="zh-TW" altLang="en-US" sz="900" b="0" i="0" u="none" strike="noStrike" cap="none" dirty="0" smtClean="0">
                          <a:solidFill>
                            <a:srgbClr val="000000"/>
                          </a:solidFill>
                          <a:effectLst/>
                          <a:latin typeface="Arial"/>
                          <a:ea typeface="Arial"/>
                          <a:cs typeface="Arial"/>
                          <a:sym typeface="Arial"/>
                        </a:rPr>
                        <a:t>點山丘索引</a:t>
                      </a:r>
                      <a:r>
                        <a:rPr lang="en-US" altLang="zh-TW" sz="900" b="0" i="0" u="none" strike="noStrike" cap="none" dirty="0" smtClean="0">
                          <a:solidFill>
                            <a:srgbClr val="000000"/>
                          </a:solidFill>
                          <a:effectLst/>
                          <a:latin typeface="Arial"/>
                          <a:cs typeface="Arial"/>
                          <a:sym typeface="Arial"/>
                        </a:rPr>
                        <a:t>)</a:t>
                      </a:r>
                      <a:endParaRPr lang="zh-TW" altLang="en-US" sz="900" dirty="0"/>
                    </a:p>
                  </a:txBody>
                  <a:tcPr/>
                </a:tc>
                <a:tc>
                  <a:txBody>
                    <a:bodyPr/>
                    <a:lstStyle/>
                    <a:p>
                      <a:pPr marR="0" algn="l" rtl="0">
                        <a:lnSpc>
                          <a:spcPct val="100000"/>
                        </a:lnSpc>
                        <a:spcBef>
                          <a:spcPts val="0"/>
                        </a:spcBef>
                        <a:spcAft>
                          <a:spcPts val="0"/>
                        </a:spcAft>
                        <a:buClr>
                          <a:srgbClr val="000000"/>
                        </a:buClr>
                        <a:buFont typeface="Arial"/>
                      </a:pPr>
                      <a:r>
                        <a:rPr lang="en-US" altLang="zh-TW" sz="1050" b="0" i="0" u="none" strike="noStrike" cap="none" dirty="0" err="1" smtClean="0">
                          <a:solidFill>
                            <a:srgbClr val="000000"/>
                          </a:solidFill>
                          <a:effectLst/>
                          <a:latin typeface="Arial"/>
                          <a:ea typeface="Arial"/>
                          <a:cs typeface="Arial"/>
                          <a:sym typeface="Arial"/>
                        </a:rPr>
                        <a:t>Hillshade_Noon</a:t>
                      </a:r>
                      <a:endParaRPr lang="en-US" altLang="zh-TW" sz="1050" b="0" i="0" u="none" strike="noStrike" cap="none" dirty="0" smtClean="0">
                        <a:solidFill>
                          <a:srgbClr val="000000"/>
                        </a:solidFill>
                        <a:effectLst/>
                        <a:latin typeface="Arial"/>
                        <a:ea typeface="Arial"/>
                        <a:cs typeface="Arial"/>
                        <a:sym typeface="Arial"/>
                      </a:endParaRPr>
                    </a:p>
                    <a:p>
                      <a:pPr marR="0" algn="l" rtl="0">
                        <a:lnSpc>
                          <a:spcPct val="100000"/>
                        </a:lnSpc>
                        <a:spcBef>
                          <a:spcPts val="0"/>
                        </a:spcBef>
                        <a:spcAft>
                          <a:spcPts val="0"/>
                        </a:spcAft>
                        <a:buClr>
                          <a:srgbClr val="000000"/>
                        </a:buClr>
                        <a:buFont typeface="Arial"/>
                      </a:pPr>
                      <a:r>
                        <a:rPr lang="en-US" altLang="zh-TW" sz="900" b="0" i="0" u="none" strike="noStrike" cap="none" dirty="0" smtClean="0">
                          <a:solidFill>
                            <a:srgbClr val="000000"/>
                          </a:solidFill>
                          <a:effectLst/>
                          <a:latin typeface="Arial"/>
                          <a:ea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夏至中午丘索引</a:t>
                      </a:r>
                      <a:r>
                        <a:rPr lang="en-US" altLang="zh-TW" sz="900" b="0" i="0" u="none" strike="noStrike" cap="none" dirty="0" smtClean="0">
                          <a:solidFill>
                            <a:srgbClr val="000000"/>
                          </a:solidFill>
                          <a:effectLst/>
                          <a:latin typeface="Arial"/>
                          <a:ea typeface="Arial"/>
                          <a:cs typeface="Arial"/>
                          <a:sym typeface="Arial"/>
                        </a:rPr>
                        <a:t>)</a:t>
                      </a:r>
                      <a:endParaRPr lang="zh-TW" altLang="en-US" sz="900" b="0" i="0" u="none" strike="noStrike" cap="none" dirty="0" smtClean="0">
                        <a:solidFill>
                          <a:srgbClr val="000000"/>
                        </a:solidFill>
                        <a:effectLst/>
                        <a:latin typeface="Arial"/>
                        <a:ea typeface="Arial"/>
                        <a:cs typeface="Arial"/>
                        <a:sym typeface="Aria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b="0" i="0" u="none" strike="noStrike" cap="none" dirty="0" smtClean="0">
                          <a:solidFill>
                            <a:srgbClr val="000000"/>
                          </a:solidFill>
                          <a:effectLst/>
                          <a:latin typeface="Arial"/>
                          <a:ea typeface="Arial"/>
                          <a:cs typeface="Arial"/>
                          <a:sym typeface="Arial"/>
                        </a:rPr>
                        <a:t>Hillshade_3pm</a:t>
                      </a:r>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ea typeface="Arial"/>
                          <a:cs typeface="Arial"/>
                          <a:sym typeface="Arial"/>
                        </a:rPr>
                        <a:t>夏至下午</a:t>
                      </a:r>
                      <a:r>
                        <a:rPr lang="en-US" altLang="zh-TW" sz="900" b="0" i="0" u="none" strike="noStrike" cap="none" dirty="0" smtClean="0">
                          <a:solidFill>
                            <a:srgbClr val="000000"/>
                          </a:solidFill>
                          <a:effectLst/>
                          <a:latin typeface="Arial"/>
                          <a:ea typeface="Arial"/>
                          <a:cs typeface="Arial"/>
                          <a:sym typeface="Arial"/>
                        </a:rPr>
                        <a:t>3</a:t>
                      </a:r>
                      <a:r>
                        <a:rPr lang="zh-TW" altLang="en-US" sz="900" b="0" i="0" u="none" strike="noStrike" cap="none" dirty="0" smtClean="0">
                          <a:solidFill>
                            <a:srgbClr val="000000"/>
                          </a:solidFill>
                          <a:effectLst/>
                          <a:latin typeface="Arial"/>
                          <a:ea typeface="Arial"/>
                          <a:cs typeface="Arial"/>
                          <a:sym typeface="Arial"/>
                        </a:rPr>
                        <a:t>點山丘索引</a:t>
                      </a:r>
                      <a:r>
                        <a:rPr lang="en-US" altLang="zh-TW" sz="900" b="0" i="0" u="none" strike="noStrike" cap="none" dirty="0" smtClean="0">
                          <a:solidFill>
                            <a:srgbClr val="000000"/>
                          </a:solidFill>
                          <a:effectLst/>
                          <a:latin typeface="Arial"/>
                          <a:cs typeface="Arial"/>
                          <a:sym typeface="Arial"/>
                        </a:rPr>
                        <a:t>)</a:t>
                      </a:r>
                      <a:endParaRPr lang="zh-TW" altLang="en-US" sz="900" dirty="0" smtClean="0"/>
                    </a:p>
                  </a:txBody>
                  <a:tcPr/>
                </a:tc>
                <a:tc>
                  <a:txBody>
                    <a:bodyPr/>
                    <a:lstStyle/>
                    <a:p>
                      <a:r>
                        <a:rPr lang="en-US" altLang="zh-TW" sz="1000" b="0" i="0" u="none" strike="noStrike" cap="none" dirty="0" err="1" smtClean="0">
                          <a:solidFill>
                            <a:srgbClr val="000000"/>
                          </a:solidFill>
                          <a:effectLst/>
                          <a:latin typeface="Arial"/>
                          <a:ea typeface="Arial"/>
                          <a:cs typeface="Arial"/>
                          <a:sym typeface="Arial"/>
                        </a:rPr>
                        <a:t>Horizontal_Distance_To_Fire_Points</a:t>
                      </a:r>
                      <a:r>
                        <a:rPr lang="en-US" altLang="zh-TW" sz="1000" b="0" i="0" u="none" strike="noStrike" cap="none" dirty="0" smtClean="0">
                          <a:solidFill>
                            <a:srgbClr val="000000"/>
                          </a:solidFill>
                          <a:effectLst/>
                          <a:latin typeface="Arial"/>
                          <a:ea typeface="Arial"/>
                          <a:cs typeface="Arial"/>
                          <a:sym typeface="Arial"/>
                        </a:rPr>
                        <a:t> </a:t>
                      </a: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水平火源距離</a:t>
                      </a:r>
                      <a:r>
                        <a:rPr lang="en-US" altLang="zh-TW" sz="900" b="0" i="0" u="none" strike="noStrike" cap="none" dirty="0" smtClean="0">
                          <a:solidFill>
                            <a:srgbClr val="000000"/>
                          </a:solidFill>
                          <a:effectLst/>
                          <a:latin typeface="Arial"/>
                          <a:cs typeface="Arial"/>
                          <a:sym typeface="Arial"/>
                        </a:rPr>
                        <a:t>)</a:t>
                      </a:r>
                      <a:endParaRPr lang="zh-TW" altLang="en-US" sz="900" dirty="0"/>
                    </a:p>
                  </a:txBody>
                  <a:tcPr/>
                </a:tc>
                <a:tc>
                  <a:txBody>
                    <a:bodyPr/>
                    <a:lstStyle/>
                    <a:p>
                      <a:r>
                        <a:rPr lang="en-US" altLang="zh-TW" sz="1050" b="0" i="0" u="none" strike="noStrike" cap="none" dirty="0" err="1" smtClean="0">
                          <a:solidFill>
                            <a:srgbClr val="000000"/>
                          </a:solidFill>
                          <a:effectLst/>
                          <a:latin typeface="Arial"/>
                          <a:ea typeface="Arial"/>
                          <a:cs typeface="Arial"/>
                          <a:sym typeface="Arial"/>
                        </a:rPr>
                        <a:t>Wilderness_Area</a:t>
                      </a:r>
                      <a:r>
                        <a:rPr lang="en-US" altLang="zh-TW" sz="1400" b="0" i="0" u="none" strike="noStrike" cap="none" dirty="0" smtClean="0">
                          <a:solidFill>
                            <a:srgbClr val="000000"/>
                          </a:solidFill>
                          <a:effectLst/>
                          <a:latin typeface="Arial"/>
                          <a:ea typeface="Arial"/>
                          <a:cs typeface="Arial"/>
                          <a:sym typeface="Arial"/>
                        </a:rPr>
                        <a:t> </a:t>
                      </a:r>
                    </a:p>
                    <a:p>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指定荒野地區種類</a:t>
                      </a:r>
                      <a:r>
                        <a:rPr lang="en-US" altLang="zh-TW" sz="900" b="0" i="0" u="none" strike="noStrike" cap="none" dirty="0" smtClean="0">
                          <a:solidFill>
                            <a:srgbClr val="000000"/>
                          </a:solidFill>
                          <a:effectLst/>
                          <a:latin typeface="Arial"/>
                          <a:cs typeface="Arial"/>
                          <a:sym typeface="Arial"/>
                        </a:rPr>
                        <a:t>)</a:t>
                      </a:r>
                      <a:r>
                        <a:rPr lang="zh-TW" altLang="en-US" sz="900" b="0" i="0" u="none" strike="noStrike" cap="none" dirty="0" smtClean="0">
                          <a:solidFill>
                            <a:srgbClr val="000000"/>
                          </a:solidFill>
                          <a:effectLst/>
                          <a:latin typeface="Arial"/>
                          <a:cs typeface="Arial"/>
                          <a:sym typeface="Arial"/>
                        </a:rPr>
                        <a:t>*</a:t>
                      </a:r>
                      <a:r>
                        <a:rPr lang="en-US" altLang="zh-TW" sz="900" b="0" i="0" u="none" strike="noStrike" cap="none" dirty="0" smtClean="0">
                          <a:solidFill>
                            <a:srgbClr val="000000"/>
                          </a:solidFill>
                          <a:effectLst/>
                          <a:latin typeface="Arial"/>
                          <a:cs typeface="Arial"/>
                          <a:sym typeface="Arial"/>
                        </a:rPr>
                        <a:t>4</a:t>
                      </a:r>
                      <a:endParaRPr lang="zh-TW" altLang="en-US" sz="900" dirty="0"/>
                    </a:p>
                  </a:txBody>
                  <a:tcPr/>
                </a:tc>
                <a:tc>
                  <a:txBody>
                    <a:bodyPr/>
                    <a:lstStyle/>
                    <a:p>
                      <a:r>
                        <a:rPr lang="en-US" altLang="zh-TW" sz="1000" b="0" i="0" u="none" strike="noStrike" cap="none" dirty="0" err="1" smtClean="0">
                          <a:solidFill>
                            <a:srgbClr val="000000"/>
                          </a:solidFill>
                          <a:effectLst/>
                          <a:latin typeface="Arial"/>
                          <a:ea typeface="Arial"/>
                          <a:cs typeface="Arial"/>
                          <a:sym typeface="Arial"/>
                        </a:rPr>
                        <a:t>Soil_Type</a:t>
                      </a:r>
                      <a:r>
                        <a:rPr lang="en-US" altLang="zh-TW" sz="1000" b="0" i="0" u="none" strike="noStrike" cap="none" dirty="0" smtClean="0">
                          <a:solidFill>
                            <a:srgbClr val="000000"/>
                          </a:solidFill>
                          <a:effectLst/>
                          <a:latin typeface="Arial"/>
                          <a:ea typeface="Arial"/>
                          <a:cs typeface="Arial"/>
                          <a:sym typeface="Arial"/>
                        </a:rPr>
                        <a:t> </a:t>
                      </a:r>
                    </a:p>
                    <a:p>
                      <a:r>
                        <a:rPr lang="en-US" altLang="zh-TW" sz="1000" b="0" i="0" u="none" strike="noStrike" cap="none" dirty="0" smtClean="0">
                          <a:solidFill>
                            <a:srgbClr val="000000"/>
                          </a:solidFill>
                          <a:effectLst/>
                          <a:latin typeface="Arial"/>
                          <a:cs typeface="Arial"/>
                          <a:sym typeface="Arial"/>
                        </a:rPr>
                        <a:t>(</a:t>
                      </a:r>
                      <a:r>
                        <a:rPr lang="zh-TW" altLang="en-US" sz="1000" b="0" i="0" u="none" strike="noStrike" cap="none" dirty="0" smtClean="0">
                          <a:solidFill>
                            <a:srgbClr val="000000"/>
                          </a:solidFill>
                          <a:effectLst/>
                          <a:latin typeface="Arial"/>
                          <a:cs typeface="Arial"/>
                          <a:sym typeface="Arial"/>
                        </a:rPr>
                        <a:t>指定土壤種類</a:t>
                      </a:r>
                      <a:r>
                        <a:rPr lang="en-US" altLang="zh-TW" sz="1000" b="0" i="0" u="none" strike="noStrike" cap="none" dirty="0" smtClean="0">
                          <a:solidFill>
                            <a:srgbClr val="000000"/>
                          </a:solidFill>
                          <a:effectLst/>
                          <a:latin typeface="Arial"/>
                          <a:cs typeface="Arial"/>
                          <a:sym typeface="Arial"/>
                        </a:rPr>
                        <a:t>)*40</a:t>
                      </a:r>
                      <a:endParaRPr lang="zh-TW" altLang="en-US" sz="1000" b="1" dirty="0"/>
                    </a:p>
                  </a:txBody>
                  <a:tcPr/>
                </a:tc>
                <a:extLst>
                  <a:ext uri="{0D108BD9-81ED-4DB2-BD59-A6C34878D82A}">
                    <a16:rowId xmlns:a16="http://schemas.microsoft.com/office/drawing/2014/main" val="1761337415"/>
                  </a:ext>
                </a:extLst>
              </a:tr>
              <a:tr h="370840">
                <a:tc>
                  <a:txBody>
                    <a:bodyPr/>
                    <a:lstStyle/>
                    <a:p>
                      <a:r>
                        <a:rPr lang="en-US" altLang="zh-TW" sz="1100" b="0" i="0" u="none" strike="noStrike" cap="none" dirty="0" err="1" smtClean="0">
                          <a:solidFill>
                            <a:srgbClr val="000000"/>
                          </a:solidFill>
                          <a:effectLst/>
                          <a:latin typeface="Arial"/>
                          <a:ea typeface="Arial"/>
                          <a:cs typeface="Arial"/>
                          <a:sym typeface="Arial"/>
                        </a:rPr>
                        <a:t>Cover_Type</a:t>
                      </a:r>
                      <a:r>
                        <a:rPr lang="en-US" altLang="zh-TW" sz="1400" b="0" i="0" u="none" strike="noStrike" cap="none" dirty="0" smtClean="0">
                          <a:solidFill>
                            <a:srgbClr val="000000"/>
                          </a:solidFill>
                          <a:effectLst/>
                          <a:latin typeface="Arial"/>
                          <a:ea typeface="Arial"/>
                          <a:cs typeface="Arial"/>
                          <a:sym typeface="Arial"/>
                        </a:rPr>
                        <a:t> </a:t>
                      </a:r>
                    </a:p>
                    <a:p>
                      <a:r>
                        <a:rPr lang="en-US" altLang="zh-TW" sz="1000" b="0" i="0" u="none" strike="noStrike" cap="none" dirty="0" smtClean="0">
                          <a:solidFill>
                            <a:srgbClr val="000000"/>
                          </a:solidFill>
                          <a:effectLst/>
                          <a:latin typeface="Arial"/>
                          <a:cs typeface="Arial"/>
                          <a:sym typeface="Arial"/>
                        </a:rPr>
                        <a:t>(</a:t>
                      </a:r>
                      <a:r>
                        <a:rPr lang="zh-TW" altLang="en-US" sz="1000" b="0" i="0" u="none" strike="noStrike" cap="none" dirty="0" smtClean="0">
                          <a:solidFill>
                            <a:srgbClr val="000000"/>
                          </a:solidFill>
                          <a:effectLst/>
                          <a:latin typeface="Arial"/>
                          <a:cs typeface="Arial"/>
                          <a:sym typeface="Arial"/>
                        </a:rPr>
                        <a:t>樹木種類</a:t>
                      </a:r>
                      <a:r>
                        <a:rPr lang="en-US" altLang="zh-TW" sz="1000" b="0" i="0" u="none" strike="noStrike" cap="none" dirty="0" smtClean="0">
                          <a:solidFill>
                            <a:srgbClr val="000000"/>
                          </a:solidFill>
                          <a:effectLst/>
                          <a:latin typeface="Arial"/>
                          <a:cs typeface="Arial"/>
                          <a:sym typeface="Arial"/>
                        </a:rPr>
                        <a:t>)</a:t>
                      </a:r>
                      <a:endParaRPr lang="zh-TW" altLang="en-US" sz="1000" dirty="0"/>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989439428"/>
                  </a:ext>
                </a:extLst>
              </a:tr>
            </a:tbl>
          </a:graphicData>
        </a:graphic>
      </p:graphicFrame>
    </p:spTree>
    <p:extLst>
      <p:ext uri="{BB962C8B-B14F-4D97-AF65-F5344CB8AC3E}">
        <p14:creationId xmlns:p14="http://schemas.microsoft.com/office/powerpoint/2010/main" val="489712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Tensorflow2.0</a:t>
            </a:r>
            <a:endParaRPr lang="zh-TW" altLang="en-US" dirty="0"/>
          </a:p>
        </p:txBody>
      </p:sp>
      <p:sp>
        <p:nvSpPr>
          <p:cNvPr id="3" name="文字版面配置區 2"/>
          <p:cNvSpPr>
            <a:spLocks noGrp="1"/>
          </p:cNvSpPr>
          <p:nvPr>
            <p:ph type="body" idx="1"/>
          </p:nvPr>
        </p:nvSpPr>
        <p:spPr/>
        <p:txBody>
          <a:bodyPr/>
          <a:lstStyle/>
          <a:p>
            <a:r>
              <a:rPr lang="zh-TW" altLang="en-US" sz="2000" dirty="0"/>
              <a:t>提供三種快速搭建網路的方式</a:t>
            </a:r>
            <a:r>
              <a:rPr lang="en-US" altLang="zh-TW" sz="2000" dirty="0" smtClean="0"/>
              <a:t>:</a:t>
            </a:r>
          </a:p>
          <a:p>
            <a:pPr lvl="1"/>
            <a:r>
              <a:rPr lang="en-US" altLang="zh-TW" sz="2000" dirty="0"/>
              <a:t>Sequential API</a:t>
            </a:r>
          </a:p>
          <a:p>
            <a:pPr lvl="1"/>
            <a:r>
              <a:rPr lang="en-US" altLang="zh-TW" sz="2000" dirty="0"/>
              <a:t>Functional API</a:t>
            </a:r>
          </a:p>
          <a:p>
            <a:pPr lvl="1"/>
            <a:r>
              <a:rPr lang="en-US" altLang="zh-TW" sz="2000" dirty="0"/>
              <a:t>Model </a:t>
            </a:r>
            <a:r>
              <a:rPr lang="en-US" altLang="zh-TW" sz="2000" dirty="0" err="1"/>
              <a:t>S</a:t>
            </a:r>
            <a:r>
              <a:rPr lang="en-US" altLang="zh-TW" sz="2000" dirty="0" err="1" smtClean="0"/>
              <a:t>ubclassing</a:t>
            </a:r>
            <a:endParaRPr lang="en-US" altLang="zh-TW" sz="2000" dirty="0"/>
          </a:p>
        </p:txBody>
      </p:sp>
      <p:pic>
        <p:nvPicPr>
          <p:cNvPr id="1026" name="Picture 2" descr="https://www.pyimagesearch.com/wp-content/uploads/2019/10/keras_3_model_types_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515" y="566347"/>
            <a:ext cx="4031264" cy="39506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390430" y="4656312"/>
            <a:ext cx="593834" cy="307777"/>
          </a:xfrm>
          <a:prstGeom prst="rect">
            <a:avLst/>
          </a:prstGeom>
        </p:spPr>
        <p:txBody>
          <a:bodyPr wrap="square">
            <a:spAutoFit/>
          </a:bodyPr>
          <a:lstStyle/>
          <a:p>
            <a:r>
              <a:rPr lang="zh-TW" altLang="en-US" dirty="0" smtClean="0">
                <a:hlinkClick r:id="rId3"/>
              </a:rPr>
              <a:t>參考</a:t>
            </a:r>
            <a:endParaRPr lang="zh-TW" altLang="en-US" dirty="0"/>
          </a:p>
        </p:txBody>
      </p:sp>
      <p:sp>
        <p:nvSpPr>
          <p:cNvPr id="5" name="矩形 4"/>
          <p:cNvSpPr/>
          <p:nvPr/>
        </p:nvSpPr>
        <p:spPr>
          <a:xfrm>
            <a:off x="690256" y="3856609"/>
            <a:ext cx="4032464" cy="461665"/>
          </a:xfrm>
          <a:prstGeom prst="rect">
            <a:avLst/>
          </a:prstGeom>
          <a:solidFill>
            <a:srgbClr val="FF62A2"/>
          </a:solidFill>
        </p:spPr>
        <p:txBody>
          <a:bodyPr wrap="square">
            <a:spAutoFit/>
          </a:bodyPr>
          <a:lstStyle/>
          <a:p>
            <a:r>
              <a:rPr lang="zh-TW" altLang="en-US" sz="1200" dirty="0" smtClean="0">
                <a:solidFill>
                  <a:schemeClr val="bg1"/>
                </a:solidFill>
                <a:latin typeface="微軟正黑體" panose="020B0604030504040204" pitchFamily="34" charset="-120"/>
                <a:ea typeface="微軟正黑體" panose="020B0604030504040204" pitchFamily="34" charset="-120"/>
              </a:rPr>
              <a:t>官方</a:t>
            </a:r>
            <a:r>
              <a:rPr lang="zh-TW" altLang="en-US" sz="1200" b="1" dirty="0" smtClean="0">
                <a:solidFill>
                  <a:schemeClr val="bg1"/>
                </a:solidFill>
                <a:latin typeface="微軟正黑體" panose="020B0604030504040204" pitchFamily="34" charset="-120"/>
                <a:ea typeface="微軟正黑體" panose="020B0604030504040204" pitchFamily="34" charset="-120"/>
              </a:rPr>
              <a:t>不建議</a:t>
            </a:r>
            <a:r>
              <a:rPr lang="zh-TW" altLang="en-US" sz="1200" dirty="0" smtClean="0">
                <a:solidFill>
                  <a:schemeClr val="bg1"/>
                </a:solidFill>
                <a:latin typeface="微軟正黑體" panose="020B0604030504040204" pitchFamily="34" charset="-120"/>
                <a:ea typeface="微軟正黑體" panose="020B0604030504040204" pitchFamily="34" charset="-120"/>
              </a:rPr>
              <a:t>開發</a:t>
            </a:r>
            <a:r>
              <a:rPr lang="zh-TW" altLang="en-US" sz="1200" dirty="0">
                <a:solidFill>
                  <a:schemeClr val="bg1"/>
                </a:solidFill>
                <a:latin typeface="微軟正黑體" panose="020B0604030504040204" pitchFamily="34" charset="-120"/>
                <a:ea typeface="微軟正黑體" panose="020B0604030504040204" pitchFamily="34" charset="-120"/>
              </a:rPr>
              <a:t>者使用傳統的宣告式程式設計模型建置圖（</a:t>
            </a:r>
            <a:r>
              <a:rPr lang="en-US" altLang="zh-TW" sz="1200" b="1" dirty="0">
                <a:solidFill>
                  <a:schemeClr val="bg1"/>
                </a:solidFill>
                <a:latin typeface="微軟正黑體" panose="020B0604030504040204" pitchFamily="34" charset="-120"/>
                <a:ea typeface="微軟正黑體" panose="020B0604030504040204" pitchFamily="34" charset="-120"/>
              </a:rPr>
              <a:t>Graph</a:t>
            </a:r>
            <a:r>
              <a:rPr lang="zh-TW" altLang="en-US" sz="1200" dirty="0" smtClean="0">
                <a:solidFill>
                  <a:schemeClr val="bg1"/>
                </a:solidFill>
                <a:latin typeface="微軟正黑體" panose="020B0604030504040204" pitchFamily="34" charset="-120"/>
                <a:ea typeface="微軟正黑體" panose="020B0604030504040204" pitchFamily="34" charset="-120"/>
              </a:rPr>
              <a:t>），並透過 </a:t>
            </a:r>
            <a:r>
              <a:rPr lang="en-US" altLang="zh-TW" sz="1200" b="1" dirty="0" err="1" smtClean="0">
                <a:solidFill>
                  <a:schemeClr val="bg1"/>
                </a:solidFill>
                <a:latin typeface="微軟正黑體" panose="020B0604030504040204" pitchFamily="34" charset="-120"/>
                <a:ea typeface="微軟正黑體" panose="020B0604030504040204" pitchFamily="34" charset="-120"/>
              </a:rPr>
              <a:t>tf.Session</a:t>
            </a:r>
            <a:r>
              <a:rPr lang="zh-TW" altLang="en-US" sz="1200" dirty="0" smtClean="0">
                <a:solidFill>
                  <a:schemeClr val="bg1"/>
                </a:solidFill>
                <a:latin typeface="微軟正黑體" panose="020B0604030504040204" pitchFamily="34" charset="-120"/>
                <a:ea typeface="微軟正黑體" panose="020B0604030504040204" pitchFamily="34" charset="-120"/>
              </a:rPr>
              <a:t> 來執行。</a:t>
            </a:r>
            <a:endParaRPr lang="zh-TW" altLang="en-US" sz="1200" dirty="0">
              <a:solidFill>
                <a:schemeClr val="bg1"/>
              </a:solidFill>
            </a:endParaRPr>
          </a:p>
        </p:txBody>
      </p:sp>
      <p:pic>
        <p:nvPicPr>
          <p:cNvPr id="7"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75993" y="3699085"/>
            <a:ext cx="612085" cy="612085"/>
          </a:xfrm>
          <a:prstGeom prst="rect">
            <a:avLst/>
          </a:prstGeom>
        </p:spPr>
      </p:pic>
    </p:spTree>
    <p:extLst>
      <p:ext uri="{BB962C8B-B14F-4D97-AF65-F5344CB8AC3E}">
        <p14:creationId xmlns:p14="http://schemas.microsoft.com/office/powerpoint/2010/main" val="1092080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神經網路中隱層數和隱層節點數</a:t>
            </a:r>
            <a:r>
              <a:rPr lang="en-US" altLang="zh-TW" dirty="0"/>
              <a:t>?</a:t>
            </a:r>
            <a:endParaRPr lang="zh-TW" altLang="en-US" dirty="0"/>
          </a:p>
        </p:txBody>
      </p:sp>
      <p:sp>
        <p:nvSpPr>
          <p:cNvPr id="3" name="文字版面配置區 2"/>
          <p:cNvSpPr>
            <a:spLocks noGrp="1"/>
          </p:cNvSpPr>
          <p:nvPr>
            <p:ph type="body" idx="1"/>
          </p:nvPr>
        </p:nvSpPr>
        <p:spPr/>
        <p:txBody>
          <a:bodyPr/>
          <a:lstStyle/>
          <a:p>
            <a:pPr marL="114300" indent="0">
              <a:buNone/>
            </a:pPr>
            <a:r>
              <a:rPr lang="zh-TW" altLang="en-US" dirty="0"/>
              <a:t>這沒有一個確切的答案，我們所能做的就是 </a:t>
            </a:r>
            <a:r>
              <a:rPr lang="en-US" altLang="zh-TW" b="1" dirty="0">
                <a:solidFill>
                  <a:srgbClr val="FF0000"/>
                </a:solidFill>
              </a:rPr>
              <a:t>Trial and Error </a:t>
            </a:r>
            <a:r>
              <a:rPr lang="en-US" altLang="zh-TW" dirty="0" smtClean="0"/>
              <a:t>&amp; </a:t>
            </a:r>
            <a:r>
              <a:rPr lang="en-US" altLang="zh-TW" b="1" dirty="0" smtClean="0">
                <a:solidFill>
                  <a:srgbClr val="FF0000"/>
                </a:solidFill>
              </a:rPr>
              <a:t>Intuition</a:t>
            </a:r>
          </a:p>
          <a:p>
            <a:pPr marL="114300" indent="0">
              <a:buNone/>
            </a:pPr>
            <a:endParaRPr lang="en-US" altLang="zh-TW" dirty="0"/>
          </a:p>
          <a:p>
            <a:r>
              <a:rPr lang="zh-TW" altLang="en-US" dirty="0"/>
              <a:t>以隱層數來說，增加隱層數可以降低網路誤差。讓網路複雜化使得提高精準度，從而增加了網路的訓練時間和出現過擬合的傾向</a:t>
            </a:r>
            <a:r>
              <a:rPr lang="zh-TW" altLang="en-US" dirty="0" smtClean="0"/>
              <a:t>。</a:t>
            </a:r>
            <a:endParaRPr lang="en-US" altLang="zh-TW" dirty="0" smtClean="0"/>
          </a:p>
          <a:p>
            <a:endParaRPr lang="zh-TW" altLang="en-US" dirty="0"/>
          </a:p>
          <a:p>
            <a:r>
              <a:rPr lang="zh-TW" altLang="en-US" dirty="0"/>
              <a:t>以隱層節點數來說，隱層節點數不僅與輸入</a:t>
            </a:r>
            <a:r>
              <a:rPr lang="en-US" altLang="zh-TW" dirty="0"/>
              <a:t>/</a:t>
            </a:r>
            <a:r>
              <a:rPr lang="zh-TW" altLang="en-US" dirty="0"/>
              <a:t>輸出層的節點數有關，更與需解決的問題的複雜程度和轉換函式的型式以及樣本資料的特性等因素有關。</a:t>
            </a:r>
          </a:p>
          <a:p>
            <a:endParaRPr lang="zh-TW" altLang="en-US" dirty="0"/>
          </a:p>
        </p:txBody>
      </p:sp>
    </p:spTree>
    <p:extLst>
      <p:ext uri="{BB962C8B-B14F-4D97-AF65-F5344CB8AC3E}">
        <p14:creationId xmlns:p14="http://schemas.microsoft.com/office/powerpoint/2010/main" val="2175615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buClr>
                <a:srgbClr val="1D6DA7"/>
              </a:buClr>
              <a:buSzPts val="3400"/>
            </a:pPr>
            <a:r>
              <a:rPr lang="en-US" altLang="zh-TW" sz="3400" dirty="0">
                <a:solidFill>
                  <a:srgbClr val="1D6DA7"/>
                </a:solidFill>
                <a:latin typeface="Calibri"/>
                <a:ea typeface="Calibri"/>
                <a:cs typeface="Calibri"/>
                <a:sym typeface="Calibri"/>
              </a:rPr>
              <a:t>Sequential API</a:t>
            </a:r>
            <a:endParaRPr lang="zh-TW" altLang="en-US" sz="3400" dirty="0">
              <a:solidFill>
                <a:srgbClr val="1D6DA7"/>
              </a:solidFill>
              <a:latin typeface="Calibri"/>
              <a:ea typeface="Calibri"/>
              <a:cs typeface="Calibri"/>
              <a:sym typeface="Calibri"/>
            </a:endParaRPr>
          </a:p>
        </p:txBody>
      </p:sp>
      <p:sp>
        <p:nvSpPr>
          <p:cNvPr id="3" name="文字版面配置區 2"/>
          <p:cNvSpPr>
            <a:spLocks noGrp="1"/>
          </p:cNvSpPr>
          <p:nvPr>
            <p:ph type="body" idx="1"/>
          </p:nvPr>
        </p:nvSpPr>
        <p:spPr/>
        <p:txBody>
          <a:bodyPr/>
          <a:lstStyle/>
          <a:p>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4" y="984733"/>
            <a:ext cx="7796791" cy="3446753"/>
          </a:xfrm>
          <a:prstGeom prst="rect">
            <a:avLst/>
          </a:prstGeom>
        </p:spPr>
      </p:pic>
    </p:spTree>
    <p:extLst>
      <p:ext uri="{BB962C8B-B14F-4D97-AF65-F5344CB8AC3E}">
        <p14:creationId xmlns:p14="http://schemas.microsoft.com/office/powerpoint/2010/main" val="39702681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buClr>
                <a:srgbClr val="1D6DA7"/>
              </a:buClr>
              <a:buSzPts val="3400"/>
            </a:pPr>
            <a:r>
              <a:rPr lang="en-US" altLang="zh-TW" sz="3400" dirty="0">
                <a:solidFill>
                  <a:srgbClr val="1D6DA7"/>
                </a:solidFill>
                <a:latin typeface="Calibri"/>
                <a:ea typeface="Calibri"/>
                <a:cs typeface="Calibri"/>
                <a:sym typeface="Calibri"/>
              </a:rPr>
              <a:t>Functional API</a:t>
            </a:r>
          </a:p>
        </p:txBody>
      </p:sp>
      <p:sp>
        <p:nvSpPr>
          <p:cNvPr id="3" name="文字版面配置區 2"/>
          <p:cNvSpPr>
            <a:spLocks noGrp="1"/>
          </p:cNvSpPr>
          <p:nvPr>
            <p:ph type="body" idx="1"/>
          </p:nvPr>
        </p:nvSpPr>
        <p:spPr/>
        <p:txBody>
          <a:bodyPr/>
          <a:lstStyle/>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900651"/>
            <a:ext cx="8501209" cy="3178980"/>
          </a:xfrm>
          <a:prstGeom prst="rect">
            <a:avLst/>
          </a:prstGeom>
        </p:spPr>
      </p:pic>
    </p:spTree>
    <p:extLst>
      <p:ext uri="{BB962C8B-B14F-4D97-AF65-F5344CB8AC3E}">
        <p14:creationId xmlns:p14="http://schemas.microsoft.com/office/powerpoint/2010/main" val="13684612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lvl="1">
              <a:buClr>
                <a:srgbClr val="1D6DA7"/>
              </a:buClr>
              <a:buSzPts val="3400"/>
            </a:pPr>
            <a:r>
              <a:rPr lang="en-US" altLang="zh-TW" sz="3400" dirty="0">
                <a:solidFill>
                  <a:srgbClr val="1D6DA7"/>
                </a:solidFill>
                <a:latin typeface="Calibri"/>
                <a:ea typeface="Calibri"/>
                <a:cs typeface="Calibri"/>
                <a:sym typeface="Calibri"/>
              </a:rPr>
              <a:t>Model </a:t>
            </a:r>
            <a:r>
              <a:rPr lang="en-US" altLang="zh-TW" sz="3400" dirty="0" err="1">
                <a:solidFill>
                  <a:srgbClr val="1D6DA7"/>
                </a:solidFill>
                <a:latin typeface="Calibri"/>
                <a:ea typeface="Calibri"/>
                <a:cs typeface="Calibri"/>
                <a:sym typeface="Calibri"/>
              </a:rPr>
              <a:t>S</a:t>
            </a:r>
            <a:r>
              <a:rPr lang="en-US" altLang="zh-TW" sz="3400" dirty="0" err="1" smtClean="0">
                <a:solidFill>
                  <a:srgbClr val="1D6DA7"/>
                </a:solidFill>
                <a:latin typeface="Calibri"/>
                <a:ea typeface="Calibri"/>
                <a:cs typeface="Calibri"/>
                <a:sym typeface="Calibri"/>
              </a:rPr>
              <a:t>ubclassing</a:t>
            </a:r>
            <a:endParaRPr lang="en-US" altLang="zh-TW" sz="3400" dirty="0">
              <a:solidFill>
                <a:srgbClr val="1D6DA7"/>
              </a:solidFill>
              <a:latin typeface="Calibri"/>
              <a:ea typeface="Calibri"/>
              <a:cs typeface="Calibri"/>
              <a:sym typeface="Calibri"/>
            </a:endParaRPr>
          </a:p>
        </p:txBody>
      </p:sp>
      <p:sp>
        <p:nvSpPr>
          <p:cNvPr id="3" name="文字版面配置區 2"/>
          <p:cNvSpPr>
            <a:spLocks noGrp="1"/>
          </p:cNvSpPr>
          <p:nvPr>
            <p:ph type="body" idx="1"/>
          </p:nvPr>
        </p:nvSpPr>
        <p:spPr/>
        <p:txBody>
          <a:bodyPr/>
          <a:lstStyle/>
          <a:p>
            <a:pPr marL="114300" indent="0">
              <a:buNone/>
            </a:pPr>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23" y="830313"/>
            <a:ext cx="7492154" cy="4154826"/>
          </a:xfrm>
          <a:prstGeom prst="rect">
            <a:avLst/>
          </a:prstGeom>
        </p:spPr>
      </p:pic>
    </p:spTree>
    <p:extLst>
      <p:ext uri="{BB962C8B-B14F-4D97-AF65-F5344CB8AC3E}">
        <p14:creationId xmlns:p14="http://schemas.microsoft.com/office/powerpoint/2010/main" val="1835815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Q2</a:t>
            </a:r>
            <a:endParaRPr lang="zh-TW" altLang="en-US" dirty="0"/>
          </a:p>
        </p:txBody>
      </p:sp>
      <p:sp>
        <p:nvSpPr>
          <p:cNvPr id="3" name="文字版面配置區 2"/>
          <p:cNvSpPr>
            <a:spLocks noGrp="1"/>
          </p:cNvSpPr>
          <p:nvPr>
            <p:ph type="body" idx="1"/>
          </p:nvPr>
        </p:nvSpPr>
        <p:spPr/>
        <p:txBody>
          <a:bodyPr/>
          <a:lstStyle/>
          <a:p>
            <a:pPr fontAlgn="base"/>
            <a:r>
              <a:rPr lang="zh-TW" altLang="en-US" dirty="0"/>
              <a:t>對於 </a:t>
            </a:r>
            <a:r>
              <a:rPr lang="en-US" altLang="zh-TW" dirty="0"/>
              <a:t>Loss function </a:t>
            </a:r>
            <a:r>
              <a:rPr lang="zh-TW" altLang="en-US" dirty="0"/>
              <a:t>的敘述，以下何者不正確</a:t>
            </a:r>
            <a:r>
              <a:rPr lang="zh-TW" altLang="en-US" dirty="0" smtClean="0"/>
              <a:t>？</a:t>
            </a:r>
            <a:endParaRPr lang="zh-TW" altLang="en-US" b="1" dirty="0"/>
          </a:p>
          <a:p>
            <a:pPr marL="939800" lvl="1" indent="-342900" fontAlgn="base">
              <a:buFont typeface="+mj-lt"/>
              <a:buAutoNum type="alphaLcParenR"/>
            </a:pPr>
            <a:r>
              <a:rPr lang="en-US" altLang="zh-TW" dirty="0"/>
              <a:t>Cross Entropy </a:t>
            </a:r>
            <a:r>
              <a:rPr lang="zh-TW" altLang="en-US" dirty="0"/>
              <a:t>對 </a:t>
            </a:r>
            <a:r>
              <a:rPr lang="en-US" altLang="zh-TW" dirty="0"/>
              <a:t>Binary </a:t>
            </a:r>
            <a:r>
              <a:rPr lang="zh-TW" altLang="en-US" dirty="0"/>
              <a:t>和 </a:t>
            </a:r>
            <a:r>
              <a:rPr lang="en-US" altLang="zh-TW" dirty="0"/>
              <a:t>Multi-class </a:t>
            </a:r>
            <a:r>
              <a:rPr lang="zh-TW" altLang="en-US" dirty="0"/>
              <a:t>的處理方法</a:t>
            </a:r>
            <a:r>
              <a:rPr lang="zh-TW" altLang="en-US" dirty="0" smtClean="0"/>
              <a:t>不一樣</a:t>
            </a:r>
            <a:endParaRPr lang="zh-TW" altLang="en-US" b="1" dirty="0"/>
          </a:p>
          <a:p>
            <a:pPr marL="939800" lvl="1" indent="-342900" fontAlgn="base">
              <a:buFont typeface="+mj-lt"/>
              <a:buAutoNum type="alphaLcParenR"/>
            </a:pPr>
            <a:r>
              <a:rPr lang="en-US" altLang="zh-TW" dirty="0"/>
              <a:t>Cross Entropy </a:t>
            </a:r>
            <a:r>
              <a:rPr lang="zh-TW" altLang="en-US" dirty="0"/>
              <a:t>通常都會用在 </a:t>
            </a:r>
            <a:r>
              <a:rPr lang="en-US" altLang="zh-TW" dirty="0"/>
              <a:t>classification </a:t>
            </a:r>
            <a:r>
              <a:rPr lang="zh-TW" altLang="en-US" dirty="0"/>
              <a:t>的問題</a:t>
            </a:r>
            <a:r>
              <a:rPr lang="zh-TW" altLang="en-US" dirty="0" smtClean="0"/>
              <a:t>上面</a:t>
            </a:r>
            <a:endParaRPr lang="zh-TW" altLang="en-US" b="1" dirty="0"/>
          </a:p>
          <a:p>
            <a:pPr marL="939800" lvl="1" indent="-342900" fontAlgn="base">
              <a:buFont typeface="+mj-lt"/>
              <a:buAutoNum type="alphaLcParenR"/>
            </a:pPr>
            <a:r>
              <a:rPr lang="en-US" altLang="zh-TW" dirty="0"/>
              <a:t>MSE </a:t>
            </a:r>
            <a:r>
              <a:rPr lang="zh-TW" altLang="en-US" dirty="0" smtClean="0"/>
              <a:t>和 </a:t>
            </a:r>
            <a:r>
              <a:rPr lang="en-US" altLang="zh-TW" dirty="0" smtClean="0"/>
              <a:t>RMSE </a:t>
            </a:r>
            <a:r>
              <a:rPr lang="zh-TW" altLang="en-US" dirty="0"/>
              <a:t>本質上沒有什麼</a:t>
            </a:r>
            <a:r>
              <a:rPr lang="zh-TW" altLang="en-US" dirty="0" smtClean="0"/>
              <a:t>差異</a:t>
            </a:r>
            <a:endParaRPr lang="zh-TW" altLang="en-US" b="1" dirty="0"/>
          </a:p>
          <a:p>
            <a:pPr marL="939800" lvl="1" indent="-342900" fontAlgn="base">
              <a:buFont typeface="+mj-lt"/>
              <a:buAutoNum type="alphaLcParenR"/>
            </a:pPr>
            <a:r>
              <a:rPr lang="en-US" altLang="zh-TW" dirty="0" err="1"/>
              <a:t>Softmax</a:t>
            </a:r>
            <a:r>
              <a:rPr lang="en-US" altLang="zh-TW" dirty="0"/>
              <a:t> </a:t>
            </a:r>
            <a:r>
              <a:rPr lang="zh-TW" altLang="en-US" dirty="0"/>
              <a:t>和 </a:t>
            </a:r>
            <a:r>
              <a:rPr lang="en-US" altLang="zh-TW" dirty="0"/>
              <a:t>Cross Entropy </a:t>
            </a:r>
            <a:r>
              <a:rPr lang="zh-TW" altLang="en-US" dirty="0"/>
              <a:t>很常搭配使用因為他們的微分很方便</a:t>
            </a:r>
            <a:r>
              <a:rPr lang="zh-TW" altLang="en-US" dirty="0" smtClean="0"/>
              <a:t>計算</a:t>
            </a:r>
            <a:endParaRPr lang="zh-TW" altLang="en-US" b="1" dirty="0"/>
          </a:p>
          <a:p>
            <a:pPr marL="939800" lvl="1" indent="-342900" fontAlgn="base">
              <a:buFont typeface="+mj-lt"/>
              <a:buAutoNum type="alphaLcParenR"/>
            </a:pPr>
            <a:r>
              <a:rPr lang="zh-TW" altLang="en-US" dirty="0"/>
              <a:t>以上皆非</a:t>
            </a:r>
            <a:endParaRPr lang="zh-TW" altLang="en-US" b="1" dirty="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9" y="1511560"/>
            <a:ext cx="326572" cy="326572"/>
          </a:xfrm>
          <a:prstGeom prst="rect">
            <a:avLst/>
          </a:prstGeom>
        </p:spPr>
      </p:pic>
    </p:spTree>
    <p:extLst>
      <p:ext uri="{BB962C8B-B14F-4D97-AF65-F5344CB8AC3E}">
        <p14:creationId xmlns:p14="http://schemas.microsoft.com/office/powerpoint/2010/main" val="409549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extLst>
      <p:ext uri="{BB962C8B-B14F-4D97-AF65-F5344CB8AC3E}">
        <p14:creationId xmlns:p14="http://schemas.microsoft.com/office/powerpoint/2010/main" val="3698617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smtClean="0"/>
              <a:t>選擇</a:t>
            </a:r>
            <a:r>
              <a:rPr lang="zh-TW" dirty="0"/>
              <a:t>損失函數(Loss Function)</a:t>
            </a:r>
            <a:endParaRPr dirty="0"/>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extLst>
      <p:ext uri="{BB962C8B-B14F-4D97-AF65-F5344CB8AC3E}">
        <p14:creationId xmlns:p14="http://schemas.microsoft.com/office/powerpoint/2010/main" val="9774291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Q3</a:t>
            </a:r>
            <a:endParaRPr lang="zh-TW" altLang="en-US" dirty="0"/>
          </a:p>
        </p:txBody>
      </p:sp>
      <p:sp>
        <p:nvSpPr>
          <p:cNvPr id="3" name="文字版面配置區 2"/>
          <p:cNvSpPr>
            <a:spLocks noGrp="1"/>
          </p:cNvSpPr>
          <p:nvPr>
            <p:ph type="body" idx="1"/>
          </p:nvPr>
        </p:nvSpPr>
        <p:spPr/>
        <p:txBody>
          <a:bodyPr/>
          <a:lstStyle/>
          <a:p>
            <a:pPr fontAlgn="base"/>
            <a:r>
              <a:rPr lang="zh-TW" altLang="en-US" dirty="0"/>
              <a:t>神經網路能夠處理非線性問題最重要的關鍵為何</a:t>
            </a:r>
            <a:r>
              <a:rPr lang="zh-TW" altLang="en-US" dirty="0" smtClean="0"/>
              <a:t>？</a:t>
            </a:r>
            <a:endParaRPr lang="zh-TW" altLang="en-US" b="1" dirty="0"/>
          </a:p>
          <a:p>
            <a:pPr lvl="1" fontAlgn="base"/>
            <a:r>
              <a:rPr lang="zh-TW" altLang="en-US" dirty="0"/>
              <a:t>激發函數</a:t>
            </a:r>
            <a:r>
              <a:rPr lang="en-US" altLang="zh-TW" dirty="0"/>
              <a:t>(activation function</a:t>
            </a:r>
            <a:r>
              <a:rPr lang="en-US" altLang="zh-TW" dirty="0" smtClean="0"/>
              <a:t>)</a:t>
            </a:r>
            <a:endParaRPr lang="en-US" altLang="zh-TW" b="1" dirty="0"/>
          </a:p>
          <a:p>
            <a:pPr lvl="1" fontAlgn="base"/>
            <a:r>
              <a:rPr lang="zh-TW" altLang="en-US" dirty="0"/>
              <a:t>眾多的</a:t>
            </a:r>
            <a:r>
              <a:rPr lang="zh-TW" altLang="en-US" dirty="0" smtClean="0"/>
              <a:t>神經元</a:t>
            </a:r>
            <a:endParaRPr lang="zh-TW" altLang="en-US" b="1" dirty="0"/>
          </a:p>
          <a:p>
            <a:pPr lvl="1" fontAlgn="base"/>
            <a:r>
              <a:rPr lang="zh-TW" altLang="en-US" dirty="0"/>
              <a:t>使用反向傳播</a:t>
            </a:r>
            <a:r>
              <a:rPr lang="en-US" altLang="zh-TW" dirty="0"/>
              <a:t>(back propagation</a:t>
            </a:r>
            <a:r>
              <a:rPr lang="en-US" altLang="zh-TW" dirty="0" smtClean="0"/>
              <a:t>)</a:t>
            </a:r>
            <a:endParaRPr lang="en-US" altLang="zh-TW" b="1" dirty="0"/>
          </a:p>
          <a:p>
            <a:pPr lvl="1" fontAlgn="base"/>
            <a:r>
              <a:rPr lang="zh-TW" altLang="en-US" dirty="0"/>
              <a:t>使用多層的感知器</a:t>
            </a:r>
            <a:r>
              <a:rPr lang="zh-TW" altLang="en-US" dirty="0" smtClean="0"/>
              <a:t>結構</a:t>
            </a:r>
            <a:endParaRPr lang="zh-TW" altLang="en-US" b="1" dirty="0"/>
          </a:p>
          <a:p>
            <a:pPr lvl="1" fontAlgn="base"/>
            <a:r>
              <a:rPr lang="zh-TW" altLang="en-US" dirty="0"/>
              <a:t>以上皆非</a:t>
            </a:r>
            <a:endParaRPr lang="zh-TW" altLang="en-US" b="1" dirty="0"/>
          </a:p>
          <a:p>
            <a:endParaRPr lang="zh-TW" altLang="en-US" dirty="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19" y="1511560"/>
            <a:ext cx="326572" cy="326572"/>
          </a:xfrm>
          <a:prstGeom prst="rect">
            <a:avLst/>
          </a:prstGeom>
        </p:spPr>
      </p:pic>
    </p:spTree>
    <p:extLst>
      <p:ext uri="{BB962C8B-B14F-4D97-AF65-F5344CB8AC3E}">
        <p14:creationId xmlns:p14="http://schemas.microsoft.com/office/powerpoint/2010/main" val="246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3535695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常用</a:t>
            </a:r>
            <a:r>
              <a:rPr lang="zh-TW" dirty="0" smtClean="0"/>
              <a:t>的</a:t>
            </a:r>
            <a:r>
              <a:rPr lang="zh-TW" altLang="en-US" dirty="0"/>
              <a:t>激發</a:t>
            </a:r>
            <a:r>
              <a:rPr lang="zh-TW" dirty="0" smtClean="0"/>
              <a:t>函數</a:t>
            </a:r>
            <a:r>
              <a:rPr lang="zh-TW" dirty="0"/>
              <a:t>(Activation function)</a:t>
            </a:r>
            <a:endParaRPr dirty="0"/>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Relu</a:t>
                      </a:r>
                      <a:endParaRPr sz="1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計算速度快，不會有梯度消失的問題，目前廣泛被使用</a:t>
                      </a:r>
                      <a:endParaRPr sz="18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7091300"/>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8800</TotalTime>
  <Words>1629</Words>
  <Application>Microsoft Office PowerPoint</Application>
  <PresentationFormat>如螢幕大小 (16:9)</PresentationFormat>
  <Paragraphs>311</Paragraphs>
  <Slides>32</Slides>
  <Notes>24</Notes>
  <HiddenSlides>1</HiddenSlides>
  <MMClips>0</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32</vt:i4>
      </vt:variant>
    </vt:vector>
  </HeadingPairs>
  <TitlesOfParts>
    <vt:vector size="47" baseType="lpstr">
      <vt:lpstr>微軟正黑體</vt:lpstr>
      <vt:lpstr>Menlo</vt:lpstr>
      <vt:lpstr>Consolas</vt:lpstr>
      <vt:lpstr>Verdana</vt:lpstr>
      <vt:lpstr>Calibri</vt:lpstr>
      <vt:lpstr>Open Sans</vt:lpstr>
      <vt:lpstr>Arial</vt:lpstr>
      <vt:lpstr>Noto Sans Symbols</vt:lpstr>
      <vt:lpstr>Helvetica Neue</vt:lpstr>
      <vt:lpstr>Corbel</vt:lpstr>
      <vt:lpstr>Helvetica Neue Light</vt:lpstr>
      <vt:lpstr>新細明體</vt:lpstr>
      <vt:lpstr>medium-content-serif-font</vt:lpstr>
      <vt:lpstr>Simple Light</vt:lpstr>
      <vt:lpstr>Simple Light</vt:lpstr>
      <vt:lpstr>技術班 深度學習 手把手</vt:lpstr>
      <vt:lpstr>Q1</vt:lpstr>
      <vt:lpstr>神經網路中隱層數和隱層節點數?</vt:lpstr>
      <vt:lpstr>Q2</vt:lpstr>
      <vt:lpstr>選擇損失函數(Loss Function)</vt:lpstr>
      <vt:lpstr>選擇損失函數(Loss Function)</vt:lpstr>
      <vt:lpstr>Q3</vt:lpstr>
      <vt:lpstr>激發函數(Activation Function)</vt:lpstr>
      <vt:lpstr>常用的激發函數(Activation function)</vt:lpstr>
      <vt:lpstr>Q4</vt:lpstr>
      <vt:lpstr>Q5</vt:lpstr>
      <vt:lpstr>PowerPoint 簡報</vt:lpstr>
      <vt:lpstr>機器學習三大類別</vt:lpstr>
      <vt:lpstr>減少個別特徵對權重更新的影響</vt:lpstr>
      <vt:lpstr>什麼是標準化？</vt:lpstr>
      <vt:lpstr>比較有無 re-scale 對訓練結果的差異</vt:lpstr>
      <vt:lpstr>6 步驟建立深度學習模型</vt:lpstr>
      <vt:lpstr>PowerPoint 簡報</vt:lpstr>
      <vt:lpstr>如何選擇 Loss function?</vt:lpstr>
      <vt:lpstr>選擇優化器 (Optimizer)</vt:lpstr>
      <vt:lpstr>PowerPoint 簡報</vt:lpstr>
      <vt:lpstr>Neural Network Flow</vt:lpstr>
      <vt:lpstr>什麼是 Overfitting？</vt:lpstr>
      <vt:lpstr>PowerPoint 簡報</vt:lpstr>
      <vt:lpstr>Forest Type Prediction DNN</vt:lpstr>
      <vt:lpstr>特徵一覽</vt:lpstr>
      <vt:lpstr>Tips for Training Deep Learning (DL) Models</vt:lpstr>
      <vt:lpstr>PowerPoint 簡報</vt:lpstr>
      <vt:lpstr>Tensorflow2.0</vt:lpstr>
      <vt:lpstr>Sequential API</vt:lpstr>
      <vt:lpstr>Functional API</vt:lpstr>
      <vt:lpstr>Model Subclassing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User</cp:lastModifiedBy>
  <cp:revision>114</cp:revision>
  <dcterms:modified xsi:type="dcterms:W3CDTF">2020-02-19T04:47:30Z</dcterms:modified>
</cp:coreProperties>
</file>